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Isabel Chico Ballesteros" initials="AICB" lastIdx="1" clrIdx="0">
    <p:extLst>
      <p:ext uri="{19B8F6BF-5375-455C-9EA6-DF929625EA0E}">
        <p15:presenceInfo xmlns:p15="http://schemas.microsoft.com/office/powerpoint/2012/main" userId="S-1-5-21-1960408961-1637723038-839522115-18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400"/>
    <a:srgbClr val="CF647F"/>
    <a:srgbClr val="6F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2"/>
    <p:restoredTop sz="94667"/>
  </p:normalViewPr>
  <p:slideViewPr>
    <p:cSldViewPr snapToGrid="0">
      <p:cViewPr varScale="1">
        <p:scale>
          <a:sx n="171" d="100"/>
          <a:sy n="171" d="100"/>
        </p:scale>
        <p:origin x="176" y="6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08D8D-F571-FA40-8AA2-AC6AD57E7441}" type="datetimeFigureOut">
              <a:rPr lang="es-ES" smtClean="0"/>
              <a:t>20/5/22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FB070-26BF-1945-824F-424AAD11BE7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60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99C90-4DEF-654B-9496-FDEA12081DD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26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2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2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25797" y="1192055"/>
            <a:ext cx="3469004" cy="339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35093" y="1192055"/>
            <a:ext cx="2872104" cy="278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2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440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829738"/>
            <a:ext cx="9144000" cy="1132205"/>
          </a:xfrm>
          <a:custGeom>
            <a:avLst/>
            <a:gdLst/>
            <a:ahLst/>
            <a:cxnLst/>
            <a:rect l="l" t="t" r="r" b="b"/>
            <a:pathLst>
              <a:path w="9144000" h="1132204">
                <a:moveTo>
                  <a:pt x="9144000" y="0"/>
                </a:moveTo>
                <a:lnTo>
                  <a:pt x="0" y="0"/>
                </a:lnTo>
                <a:lnTo>
                  <a:pt x="0" y="1132154"/>
                </a:lnTo>
                <a:lnTo>
                  <a:pt x="9144000" y="113215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6406" y="3023273"/>
            <a:ext cx="569201" cy="52840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81681" y="3618649"/>
            <a:ext cx="588810" cy="10360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1242" y="3051086"/>
            <a:ext cx="834440" cy="70140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4262" y="3093963"/>
            <a:ext cx="904339" cy="5085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5683" y="3203667"/>
            <a:ext cx="1066633" cy="34346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40819" cy="267046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3387570" cy="344992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785126" y="3680726"/>
            <a:ext cx="2358872" cy="14636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2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4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2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52769" y="196682"/>
            <a:ext cx="91440" cy="81280"/>
          </a:xfrm>
          <a:custGeom>
            <a:avLst/>
            <a:gdLst/>
            <a:ahLst/>
            <a:cxnLst/>
            <a:rect l="l" t="t" r="r" b="b"/>
            <a:pathLst>
              <a:path w="91440" h="81279">
                <a:moveTo>
                  <a:pt x="45847" y="0"/>
                </a:moveTo>
                <a:lnTo>
                  <a:pt x="0" y="42849"/>
                </a:lnTo>
                <a:lnTo>
                  <a:pt x="10934" y="42849"/>
                </a:lnTo>
                <a:lnTo>
                  <a:pt x="10934" y="80746"/>
                </a:lnTo>
                <a:lnTo>
                  <a:pt x="34277" y="80746"/>
                </a:lnTo>
                <a:lnTo>
                  <a:pt x="34277" y="60261"/>
                </a:lnTo>
                <a:lnTo>
                  <a:pt x="39598" y="54940"/>
                </a:lnTo>
                <a:lnTo>
                  <a:pt x="52603" y="54940"/>
                </a:lnTo>
                <a:lnTo>
                  <a:pt x="57924" y="60261"/>
                </a:lnTo>
                <a:lnTo>
                  <a:pt x="57924" y="80746"/>
                </a:lnTo>
                <a:lnTo>
                  <a:pt x="80378" y="80746"/>
                </a:lnTo>
                <a:lnTo>
                  <a:pt x="80378" y="42849"/>
                </a:lnTo>
                <a:lnTo>
                  <a:pt x="91313" y="42849"/>
                </a:lnTo>
                <a:lnTo>
                  <a:pt x="74574" y="27089"/>
                </a:lnTo>
                <a:lnTo>
                  <a:pt x="74574" y="7759"/>
                </a:lnTo>
                <a:lnTo>
                  <a:pt x="63385" y="7759"/>
                </a:lnTo>
                <a:lnTo>
                  <a:pt x="63385" y="16535"/>
                </a:lnTo>
                <a:lnTo>
                  <a:pt x="45847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58250" y="1067219"/>
            <a:ext cx="80645" cy="82550"/>
          </a:xfrm>
          <a:custGeom>
            <a:avLst/>
            <a:gdLst/>
            <a:ahLst/>
            <a:cxnLst/>
            <a:rect l="l" t="t" r="r" b="b"/>
            <a:pathLst>
              <a:path w="80645" h="82550">
                <a:moveTo>
                  <a:pt x="62572" y="40855"/>
                </a:moveTo>
                <a:lnTo>
                  <a:pt x="27762" y="12293"/>
                </a:lnTo>
                <a:lnTo>
                  <a:pt x="27533" y="12268"/>
                </a:lnTo>
                <a:lnTo>
                  <a:pt x="27139" y="12458"/>
                </a:lnTo>
                <a:lnTo>
                  <a:pt x="27012" y="12649"/>
                </a:lnTo>
                <a:lnTo>
                  <a:pt x="26924" y="28257"/>
                </a:lnTo>
                <a:lnTo>
                  <a:pt x="26568" y="28638"/>
                </a:lnTo>
                <a:lnTo>
                  <a:pt x="25463" y="28689"/>
                </a:lnTo>
                <a:lnTo>
                  <a:pt x="825" y="28689"/>
                </a:lnTo>
                <a:lnTo>
                  <a:pt x="355" y="28981"/>
                </a:lnTo>
                <a:lnTo>
                  <a:pt x="88" y="29451"/>
                </a:lnTo>
                <a:lnTo>
                  <a:pt x="0" y="52717"/>
                </a:lnTo>
                <a:lnTo>
                  <a:pt x="355" y="53378"/>
                </a:lnTo>
                <a:lnTo>
                  <a:pt x="825" y="53670"/>
                </a:lnTo>
                <a:lnTo>
                  <a:pt x="25463" y="53670"/>
                </a:lnTo>
                <a:lnTo>
                  <a:pt x="26568" y="53721"/>
                </a:lnTo>
                <a:lnTo>
                  <a:pt x="26924" y="54102"/>
                </a:lnTo>
                <a:lnTo>
                  <a:pt x="27012" y="69710"/>
                </a:lnTo>
                <a:lnTo>
                  <a:pt x="27139" y="69900"/>
                </a:lnTo>
                <a:lnTo>
                  <a:pt x="27533" y="70091"/>
                </a:lnTo>
                <a:lnTo>
                  <a:pt x="27762" y="70065"/>
                </a:lnTo>
                <a:lnTo>
                  <a:pt x="62572" y="41503"/>
                </a:lnTo>
                <a:lnTo>
                  <a:pt x="62572" y="40855"/>
                </a:lnTo>
                <a:close/>
              </a:path>
              <a:path w="80645" h="82550">
                <a:moveTo>
                  <a:pt x="80429" y="787"/>
                </a:moveTo>
                <a:lnTo>
                  <a:pt x="79641" y="0"/>
                </a:lnTo>
                <a:lnTo>
                  <a:pt x="58178" y="0"/>
                </a:lnTo>
                <a:lnTo>
                  <a:pt x="57404" y="787"/>
                </a:lnTo>
                <a:lnTo>
                  <a:pt x="57404" y="9804"/>
                </a:lnTo>
                <a:lnTo>
                  <a:pt x="58178" y="10579"/>
                </a:lnTo>
                <a:lnTo>
                  <a:pt x="69850" y="10579"/>
                </a:lnTo>
                <a:lnTo>
                  <a:pt x="69850" y="71767"/>
                </a:lnTo>
                <a:lnTo>
                  <a:pt x="58178" y="71767"/>
                </a:lnTo>
                <a:lnTo>
                  <a:pt x="57404" y="72542"/>
                </a:lnTo>
                <a:lnTo>
                  <a:pt x="57404" y="81559"/>
                </a:lnTo>
                <a:lnTo>
                  <a:pt x="58178" y="82334"/>
                </a:lnTo>
                <a:lnTo>
                  <a:pt x="79641" y="82334"/>
                </a:lnTo>
                <a:lnTo>
                  <a:pt x="80429" y="81559"/>
                </a:lnTo>
                <a:lnTo>
                  <a:pt x="80429" y="787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868777" y="624361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59">
                <a:moveTo>
                  <a:pt x="5943" y="0"/>
                </a:moveTo>
                <a:lnTo>
                  <a:pt x="88" y="3733"/>
                </a:lnTo>
                <a:lnTo>
                  <a:pt x="0" y="94843"/>
                </a:lnTo>
                <a:lnTo>
                  <a:pt x="5905" y="98666"/>
                </a:lnTo>
                <a:lnTo>
                  <a:pt x="10845" y="95643"/>
                </a:lnTo>
                <a:lnTo>
                  <a:pt x="81191" y="52603"/>
                </a:lnTo>
                <a:lnTo>
                  <a:pt x="81191" y="46037"/>
                </a:lnTo>
                <a:lnTo>
                  <a:pt x="5943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845153" y="843651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59">
                <a:moveTo>
                  <a:pt x="75247" y="0"/>
                </a:moveTo>
                <a:lnTo>
                  <a:pt x="0" y="46037"/>
                </a:lnTo>
                <a:lnTo>
                  <a:pt x="0" y="52603"/>
                </a:lnTo>
                <a:lnTo>
                  <a:pt x="70345" y="95643"/>
                </a:lnTo>
                <a:lnTo>
                  <a:pt x="75285" y="98666"/>
                </a:lnTo>
                <a:lnTo>
                  <a:pt x="81191" y="94843"/>
                </a:lnTo>
                <a:lnTo>
                  <a:pt x="81102" y="3733"/>
                </a:lnTo>
                <a:lnTo>
                  <a:pt x="75247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810315" y="15473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74002" y="87007"/>
                </a:moveTo>
                <a:lnTo>
                  <a:pt x="167165" y="120876"/>
                </a:lnTo>
                <a:lnTo>
                  <a:pt x="148520" y="148532"/>
                </a:lnTo>
                <a:lnTo>
                  <a:pt x="120863" y="167178"/>
                </a:lnTo>
                <a:lnTo>
                  <a:pt x="86995" y="174015"/>
                </a:lnTo>
                <a:lnTo>
                  <a:pt x="53133" y="167178"/>
                </a:lnTo>
                <a:lnTo>
                  <a:pt x="25480" y="148532"/>
                </a:lnTo>
                <a:lnTo>
                  <a:pt x="6836" y="120876"/>
                </a:lnTo>
                <a:lnTo>
                  <a:pt x="0" y="87007"/>
                </a:lnTo>
                <a:lnTo>
                  <a:pt x="6836" y="53138"/>
                </a:lnTo>
                <a:lnTo>
                  <a:pt x="25480" y="25482"/>
                </a:lnTo>
                <a:lnTo>
                  <a:pt x="53133" y="6836"/>
                </a:lnTo>
                <a:lnTo>
                  <a:pt x="86995" y="0"/>
                </a:lnTo>
                <a:lnTo>
                  <a:pt x="120863" y="6836"/>
                </a:lnTo>
                <a:lnTo>
                  <a:pt x="148520" y="25482"/>
                </a:lnTo>
                <a:lnTo>
                  <a:pt x="167165" y="53138"/>
                </a:lnTo>
                <a:lnTo>
                  <a:pt x="174002" y="87007"/>
                </a:lnTo>
                <a:close/>
              </a:path>
            </a:pathLst>
          </a:custGeom>
          <a:ln w="3175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10315" y="369193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74002" y="87007"/>
                </a:moveTo>
                <a:lnTo>
                  <a:pt x="167165" y="120876"/>
                </a:lnTo>
                <a:lnTo>
                  <a:pt x="148520" y="148532"/>
                </a:lnTo>
                <a:lnTo>
                  <a:pt x="120863" y="167178"/>
                </a:lnTo>
                <a:lnTo>
                  <a:pt x="86995" y="174015"/>
                </a:lnTo>
                <a:lnTo>
                  <a:pt x="53133" y="167178"/>
                </a:lnTo>
                <a:lnTo>
                  <a:pt x="25480" y="148532"/>
                </a:lnTo>
                <a:lnTo>
                  <a:pt x="6836" y="120876"/>
                </a:lnTo>
                <a:lnTo>
                  <a:pt x="0" y="87007"/>
                </a:lnTo>
                <a:lnTo>
                  <a:pt x="6836" y="53138"/>
                </a:lnTo>
                <a:lnTo>
                  <a:pt x="25480" y="25482"/>
                </a:lnTo>
                <a:lnTo>
                  <a:pt x="53133" y="6836"/>
                </a:lnTo>
                <a:lnTo>
                  <a:pt x="86995" y="0"/>
                </a:lnTo>
                <a:lnTo>
                  <a:pt x="120863" y="6836"/>
                </a:lnTo>
                <a:lnTo>
                  <a:pt x="148520" y="25482"/>
                </a:lnTo>
                <a:lnTo>
                  <a:pt x="167165" y="53138"/>
                </a:lnTo>
                <a:lnTo>
                  <a:pt x="174002" y="87007"/>
                </a:lnTo>
                <a:close/>
              </a:path>
            </a:pathLst>
          </a:custGeom>
          <a:ln w="3175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810315" y="586556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74002" y="87007"/>
                </a:moveTo>
                <a:lnTo>
                  <a:pt x="167165" y="120876"/>
                </a:lnTo>
                <a:lnTo>
                  <a:pt x="148520" y="148532"/>
                </a:lnTo>
                <a:lnTo>
                  <a:pt x="120863" y="167178"/>
                </a:lnTo>
                <a:lnTo>
                  <a:pt x="86995" y="174015"/>
                </a:lnTo>
                <a:lnTo>
                  <a:pt x="53133" y="167178"/>
                </a:lnTo>
                <a:lnTo>
                  <a:pt x="25480" y="148532"/>
                </a:lnTo>
                <a:lnTo>
                  <a:pt x="6836" y="120876"/>
                </a:lnTo>
                <a:lnTo>
                  <a:pt x="0" y="87007"/>
                </a:lnTo>
                <a:lnTo>
                  <a:pt x="6836" y="53138"/>
                </a:lnTo>
                <a:lnTo>
                  <a:pt x="25480" y="25482"/>
                </a:lnTo>
                <a:lnTo>
                  <a:pt x="53133" y="6836"/>
                </a:lnTo>
                <a:lnTo>
                  <a:pt x="86995" y="0"/>
                </a:lnTo>
                <a:lnTo>
                  <a:pt x="120863" y="6836"/>
                </a:lnTo>
                <a:lnTo>
                  <a:pt x="148520" y="25482"/>
                </a:lnTo>
                <a:lnTo>
                  <a:pt x="167165" y="53138"/>
                </a:lnTo>
                <a:lnTo>
                  <a:pt x="174002" y="87007"/>
                </a:lnTo>
                <a:close/>
              </a:path>
            </a:pathLst>
          </a:custGeom>
          <a:ln w="3175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810315" y="804532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74002" y="87007"/>
                </a:moveTo>
                <a:lnTo>
                  <a:pt x="167165" y="120876"/>
                </a:lnTo>
                <a:lnTo>
                  <a:pt x="148520" y="148532"/>
                </a:lnTo>
                <a:lnTo>
                  <a:pt x="120863" y="167178"/>
                </a:lnTo>
                <a:lnTo>
                  <a:pt x="86995" y="174015"/>
                </a:lnTo>
                <a:lnTo>
                  <a:pt x="53133" y="167178"/>
                </a:lnTo>
                <a:lnTo>
                  <a:pt x="25480" y="148532"/>
                </a:lnTo>
                <a:lnTo>
                  <a:pt x="6836" y="120876"/>
                </a:lnTo>
                <a:lnTo>
                  <a:pt x="0" y="87007"/>
                </a:lnTo>
                <a:lnTo>
                  <a:pt x="6836" y="53138"/>
                </a:lnTo>
                <a:lnTo>
                  <a:pt x="25480" y="25482"/>
                </a:lnTo>
                <a:lnTo>
                  <a:pt x="53133" y="6836"/>
                </a:lnTo>
                <a:lnTo>
                  <a:pt x="86995" y="0"/>
                </a:lnTo>
                <a:lnTo>
                  <a:pt x="120863" y="6836"/>
                </a:lnTo>
                <a:lnTo>
                  <a:pt x="148520" y="25482"/>
                </a:lnTo>
                <a:lnTo>
                  <a:pt x="167165" y="53138"/>
                </a:lnTo>
                <a:lnTo>
                  <a:pt x="174002" y="87007"/>
                </a:lnTo>
                <a:close/>
              </a:path>
            </a:pathLst>
          </a:custGeom>
          <a:ln w="3175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810315" y="1021895"/>
            <a:ext cx="174625" cy="174625"/>
          </a:xfrm>
          <a:custGeom>
            <a:avLst/>
            <a:gdLst/>
            <a:ahLst/>
            <a:cxnLst/>
            <a:rect l="l" t="t" r="r" b="b"/>
            <a:pathLst>
              <a:path w="174625" h="174625">
                <a:moveTo>
                  <a:pt x="174002" y="87007"/>
                </a:moveTo>
                <a:lnTo>
                  <a:pt x="167165" y="120876"/>
                </a:lnTo>
                <a:lnTo>
                  <a:pt x="148520" y="148532"/>
                </a:lnTo>
                <a:lnTo>
                  <a:pt x="120863" y="167178"/>
                </a:lnTo>
                <a:lnTo>
                  <a:pt x="86995" y="174015"/>
                </a:lnTo>
                <a:lnTo>
                  <a:pt x="53133" y="167178"/>
                </a:lnTo>
                <a:lnTo>
                  <a:pt x="25480" y="148532"/>
                </a:lnTo>
                <a:lnTo>
                  <a:pt x="6836" y="120876"/>
                </a:lnTo>
                <a:lnTo>
                  <a:pt x="0" y="87007"/>
                </a:lnTo>
                <a:lnTo>
                  <a:pt x="6836" y="53138"/>
                </a:lnTo>
                <a:lnTo>
                  <a:pt x="25480" y="25482"/>
                </a:lnTo>
                <a:lnTo>
                  <a:pt x="53133" y="6836"/>
                </a:lnTo>
                <a:lnTo>
                  <a:pt x="86995" y="0"/>
                </a:lnTo>
                <a:lnTo>
                  <a:pt x="120863" y="6836"/>
                </a:lnTo>
                <a:lnTo>
                  <a:pt x="148520" y="25482"/>
                </a:lnTo>
                <a:lnTo>
                  <a:pt x="167165" y="53138"/>
                </a:lnTo>
                <a:lnTo>
                  <a:pt x="174002" y="87007"/>
                </a:lnTo>
                <a:close/>
              </a:path>
            </a:pathLst>
          </a:custGeom>
          <a:ln w="3175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47671" y="426097"/>
            <a:ext cx="100330" cy="61594"/>
          </a:xfrm>
          <a:custGeom>
            <a:avLst/>
            <a:gdLst/>
            <a:ahLst/>
            <a:cxnLst/>
            <a:rect l="l" t="t" r="r" b="b"/>
            <a:pathLst>
              <a:path w="100329" h="61595">
                <a:moveTo>
                  <a:pt x="100228" y="51523"/>
                </a:moveTo>
                <a:lnTo>
                  <a:pt x="97510" y="48793"/>
                </a:lnTo>
                <a:lnTo>
                  <a:pt x="2730" y="48793"/>
                </a:lnTo>
                <a:lnTo>
                  <a:pt x="0" y="51523"/>
                </a:lnTo>
                <a:lnTo>
                  <a:pt x="0" y="58242"/>
                </a:lnTo>
                <a:lnTo>
                  <a:pt x="2730" y="60972"/>
                </a:lnTo>
                <a:lnTo>
                  <a:pt x="94145" y="60972"/>
                </a:lnTo>
                <a:lnTo>
                  <a:pt x="97510" y="60972"/>
                </a:lnTo>
                <a:lnTo>
                  <a:pt x="100228" y="58242"/>
                </a:lnTo>
                <a:lnTo>
                  <a:pt x="100228" y="51523"/>
                </a:lnTo>
                <a:close/>
              </a:path>
              <a:path w="100329" h="61595">
                <a:moveTo>
                  <a:pt x="100228" y="26987"/>
                </a:moveTo>
                <a:lnTo>
                  <a:pt x="97510" y="24257"/>
                </a:lnTo>
                <a:lnTo>
                  <a:pt x="2730" y="24257"/>
                </a:lnTo>
                <a:lnTo>
                  <a:pt x="0" y="26987"/>
                </a:lnTo>
                <a:lnTo>
                  <a:pt x="0" y="33705"/>
                </a:lnTo>
                <a:lnTo>
                  <a:pt x="2730" y="36436"/>
                </a:lnTo>
                <a:lnTo>
                  <a:pt x="94145" y="36436"/>
                </a:lnTo>
                <a:lnTo>
                  <a:pt x="97510" y="36436"/>
                </a:lnTo>
                <a:lnTo>
                  <a:pt x="100228" y="33705"/>
                </a:lnTo>
                <a:lnTo>
                  <a:pt x="100228" y="26987"/>
                </a:lnTo>
                <a:close/>
              </a:path>
              <a:path w="100329" h="61595">
                <a:moveTo>
                  <a:pt x="100228" y="2730"/>
                </a:moveTo>
                <a:lnTo>
                  <a:pt x="97510" y="0"/>
                </a:lnTo>
                <a:lnTo>
                  <a:pt x="2730" y="0"/>
                </a:lnTo>
                <a:lnTo>
                  <a:pt x="0" y="2730"/>
                </a:lnTo>
                <a:lnTo>
                  <a:pt x="0" y="9448"/>
                </a:lnTo>
                <a:lnTo>
                  <a:pt x="2730" y="12179"/>
                </a:lnTo>
                <a:lnTo>
                  <a:pt x="94145" y="12179"/>
                </a:lnTo>
                <a:lnTo>
                  <a:pt x="97510" y="12179"/>
                </a:lnTo>
                <a:lnTo>
                  <a:pt x="100228" y="9448"/>
                </a:lnTo>
                <a:lnTo>
                  <a:pt x="100228" y="273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8467" y="271344"/>
            <a:ext cx="2987065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1913" y="1380101"/>
            <a:ext cx="7320173" cy="3195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3C3C3B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4909" y="4952689"/>
            <a:ext cx="2225675" cy="94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" b="1" i="0">
                <a:solidFill>
                  <a:srgbClr val="009E91"/>
                </a:solidFill>
                <a:latin typeface="Open Sans"/>
                <a:cs typeface="Open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5063" y="4914758"/>
            <a:ext cx="151129" cy="13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2</a:t>
            </a:r>
            <a:fld id="{81D60167-4931-47E6-BA6A-407CBD079E47}" type="slidenum">
              <a:rPr spc="-25" dirty="0"/>
              <a:t>‹Nº›</a:t>
            </a:fld>
            <a:r>
              <a:rPr spc="-25" dirty="0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9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68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jp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0.png"/><Relationship Id="rId7" Type="http://schemas.openxmlformats.org/officeDocument/2006/relationships/image" Target="../media/image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g"/><Relationship Id="rId5" Type="http://schemas.openxmlformats.org/officeDocument/2006/relationships/image" Target="../media/image52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4770"/>
            <a:chOff x="0" y="0"/>
            <a:chExt cx="914400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748239"/>
              <a:ext cx="9140190" cy="1075690"/>
            </a:xfrm>
            <a:custGeom>
              <a:avLst/>
              <a:gdLst/>
              <a:ahLst/>
              <a:cxnLst/>
              <a:rect l="l" t="t" r="r" b="b"/>
              <a:pathLst>
                <a:path w="9140190" h="1075689">
                  <a:moveTo>
                    <a:pt x="9139961" y="0"/>
                  </a:moveTo>
                  <a:lnTo>
                    <a:pt x="0" y="0"/>
                  </a:lnTo>
                  <a:lnTo>
                    <a:pt x="0" y="1075194"/>
                  </a:lnTo>
                  <a:lnTo>
                    <a:pt x="9139961" y="1075194"/>
                  </a:lnTo>
                  <a:lnTo>
                    <a:pt x="9139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6406" y="3954983"/>
              <a:ext cx="569201" cy="5283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681" y="4550359"/>
              <a:ext cx="588810" cy="1035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41242" y="3982783"/>
              <a:ext cx="834440" cy="7014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74262" y="4025671"/>
              <a:ext cx="904339" cy="5085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5683" y="4135372"/>
              <a:ext cx="1066633" cy="34346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5817" y="887234"/>
              <a:ext cx="3071450" cy="25688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85598" y="1701238"/>
            <a:ext cx="4413885" cy="68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450" dirty="0">
                <a:solidFill>
                  <a:srgbClr val="FFFFFF"/>
                </a:solidFill>
                <a:latin typeface="OpenSans-Semibold"/>
                <a:cs typeface="OpenSans-Semibold"/>
              </a:rPr>
              <a:t>FORMACIÓN</a:t>
            </a:r>
            <a:r>
              <a:rPr sz="3450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4300" i="1" spc="-10" dirty="0">
                <a:solidFill>
                  <a:srgbClr val="FFFFFF"/>
                </a:solidFill>
                <a:latin typeface="OpenSans-BoldItalic"/>
                <a:cs typeface="OpenSans-BoldItalic"/>
              </a:rPr>
              <a:t>FLASH</a:t>
            </a:r>
            <a:endParaRPr sz="4300">
              <a:latin typeface="OpenSans-BoldItalic"/>
              <a:cs typeface="OpenSans-BoldItal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6344" y="2353432"/>
            <a:ext cx="4347845" cy="483234"/>
          </a:xfrm>
          <a:prstGeom prst="rect">
            <a:avLst/>
          </a:prstGeom>
          <a:solidFill>
            <a:srgbClr val="009E91"/>
          </a:solidFill>
        </p:spPr>
        <p:txBody>
          <a:bodyPr vert="horz" wrap="square" lIns="0" tIns="16510" rIns="0" bIns="0" rtlCol="0">
            <a:spAutoFit/>
          </a:bodyPr>
          <a:lstStyle/>
          <a:p>
            <a:pPr marL="30480">
              <a:lnSpc>
                <a:spcPts val="1689"/>
              </a:lnSpc>
              <a:spcBef>
                <a:spcPts val="130"/>
              </a:spcBef>
            </a:pP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CASOS </a:t>
            </a:r>
            <a:r>
              <a:rPr sz="15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CLÍNICOS:</a:t>
            </a:r>
            <a:endParaRPr sz="1500">
              <a:latin typeface="OpenSans-Semibold"/>
              <a:cs typeface="OpenSans-Semibold"/>
            </a:endParaRPr>
          </a:p>
          <a:p>
            <a:pPr marL="30480">
              <a:lnSpc>
                <a:spcPts val="1689"/>
              </a:lnSpc>
            </a:pP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ANÁLISIS</a:t>
            </a:r>
            <a:r>
              <a:rPr sz="1500" b="1" spc="-3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RETROSPECTIVO</a:t>
            </a:r>
            <a:r>
              <a:rPr sz="1500" b="1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OpenSans-Semibold"/>
                <a:cs typeface="OpenSans-Semibold"/>
              </a:rPr>
              <a:t>DE</a:t>
            </a:r>
            <a:r>
              <a:rPr sz="1500" b="1" spc="-3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DATOS</a:t>
            </a:r>
            <a:endParaRPr sz="1500">
              <a:latin typeface="OpenSans-Semibold"/>
              <a:cs typeface="OpenSans-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3778" y="2840158"/>
            <a:ext cx="10102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90" dirty="0">
                <a:solidFill>
                  <a:srgbClr val="FFFFFF"/>
                </a:solidFill>
                <a:latin typeface="Open Sans"/>
                <a:cs typeface="Open Sans"/>
              </a:rPr>
              <a:t>BLOQUE</a:t>
            </a:r>
            <a:r>
              <a:rPr sz="1400" b="1" spc="229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Open Sans"/>
                <a:cs typeface="Open Sans"/>
              </a:rPr>
              <a:t>3</a:t>
            </a:r>
            <a:endParaRPr sz="140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78544" y="17107"/>
            <a:ext cx="6456045" cy="5127625"/>
            <a:chOff x="2678544" y="17107"/>
            <a:chExt cx="6456045" cy="5127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8544" y="17107"/>
              <a:ext cx="6455656" cy="51272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6790" y="456311"/>
              <a:ext cx="5574665" cy="4271010"/>
            </a:xfrm>
            <a:custGeom>
              <a:avLst/>
              <a:gdLst/>
              <a:ahLst/>
              <a:cxnLst/>
              <a:rect l="l" t="t" r="r" b="b"/>
              <a:pathLst>
                <a:path w="5574665" h="4271010">
                  <a:moveTo>
                    <a:pt x="5574144" y="0"/>
                  </a:moveTo>
                  <a:lnTo>
                    <a:pt x="0" y="0"/>
                  </a:lnTo>
                  <a:lnTo>
                    <a:pt x="0" y="4270959"/>
                  </a:lnTo>
                  <a:lnTo>
                    <a:pt x="5574144" y="4270959"/>
                  </a:lnTo>
                  <a:lnTo>
                    <a:pt x="5574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275" y="607339"/>
              <a:ext cx="5258104" cy="3980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27137" y="234284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4">
                  <a:moveTo>
                    <a:pt x="144995" y="0"/>
                  </a:moveTo>
                  <a:lnTo>
                    <a:pt x="99163" y="7392"/>
                  </a:lnTo>
                  <a:lnTo>
                    <a:pt x="59360" y="27978"/>
                  </a:lnTo>
                  <a:lnTo>
                    <a:pt x="27973" y="59368"/>
                  </a:lnTo>
                  <a:lnTo>
                    <a:pt x="7391" y="99174"/>
                  </a:lnTo>
                  <a:lnTo>
                    <a:pt x="0" y="145008"/>
                  </a:lnTo>
                  <a:lnTo>
                    <a:pt x="7391" y="190842"/>
                  </a:lnTo>
                  <a:lnTo>
                    <a:pt x="27973" y="230648"/>
                  </a:lnTo>
                  <a:lnTo>
                    <a:pt x="59360" y="262038"/>
                  </a:lnTo>
                  <a:lnTo>
                    <a:pt x="99163" y="282624"/>
                  </a:lnTo>
                  <a:lnTo>
                    <a:pt x="144995" y="290017"/>
                  </a:lnTo>
                  <a:lnTo>
                    <a:pt x="190829" y="282624"/>
                  </a:lnTo>
                  <a:lnTo>
                    <a:pt x="230636" y="262038"/>
                  </a:lnTo>
                  <a:lnTo>
                    <a:pt x="262026" y="230648"/>
                  </a:lnTo>
                  <a:lnTo>
                    <a:pt x="282611" y="190842"/>
                  </a:lnTo>
                  <a:lnTo>
                    <a:pt x="290004" y="145008"/>
                  </a:lnTo>
                  <a:lnTo>
                    <a:pt x="282611" y="99174"/>
                  </a:lnTo>
                  <a:lnTo>
                    <a:pt x="262026" y="59368"/>
                  </a:lnTo>
                  <a:lnTo>
                    <a:pt x="230636" y="27978"/>
                  </a:lnTo>
                  <a:lnTo>
                    <a:pt x="190829" y="7392"/>
                  </a:lnTo>
                  <a:lnTo>
                    <a:pt x="144995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7137" y="234284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4">
                  <a:moveTo>
                    <a:pt x="290004" y="145008"/>
                  </a:moveTo>
                  <a:lnTo>
                    <a:pt x="282611" y="190842"/>
                  </a:lnTo>
                  <a:lnTo>
                    <a:pt x="262026" y="230648"/>
                  </a:lnTo>
                  <a:lnTo>
                    <a:pt x="230636" y="262038"/>
                  </a:lnTo>
                  <a:lnTo>
                    <a:pt x="190829" y="282624"/>
                  </a:lnTo>
                  <a:lnTo>
                    <a:pt x="144995" y="290017"/>
                  </a:lnTo>
                  <a:lnTo>
                    <a:pt x="99163" y="282624"/>
                  </a:lnTo>
                  <a:lnTo>
                    <a:pt x="59360" y="262038"/>
                  </a:lnTo>
                  <a:lnTo>
                    <a:pt x="27973" y="230648"/>
                  </a:lnTo>
                  <a:lnTo>
                    <a:pt x="7391" y="190842"/>
                  </a:lnTo>
                  <a:lnTo>
                    <a:pt x="0" y="145008"/>
                  </a:lnTo>
                  <a:lnTo>
                    <a:pt x="7391" y="99174"/>
                  </a:lnTo>
                  <a:lnTo>
                    <a:pt x="27973" y="59368"/>
                  </a:lnTo>
                  <a:lnTo>
                    <a:pt x="59360" y="27978"/>
                  </a:lnTo>
                  <a:lnTo>
                    <a:pt x="99163" y="7392"/>
                  </a:lnTo>
                  <a:lnTo>
                    <a:pt x="144995" y="0"/>
                  </a:lnTo>
                  <a:lnTo>
                    <a:pt x="190829" y="7392"/>
                  </a:lnTo>
                  <a:lnTo>
                    <a:pt x="230636" y="27978"/>
                  </a:lnTo>
                  <a:lnTo>
                    <a:pt x="262026" y="59368"/>
                  </a:lnTo>
                  <a:lnTo>
                    <a:pt x="282611" y="99174"/>
                  </a:lnTo>
                  <a:lnTo>
                    <a:pt x="290004" y="145008"/>
                  </a:lnTo>
                  <a:close/>
                </a:path>
              </a:pathLst>
            </a:custGeom>
            <a:ln w="922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2422" y="2268766"/>
              <a:ext cx="161925" cy="310515"/>
            </a:xfrm>
            <a:custGeom>
              <a:avLst/>
              <a:gdLst/>
              <a:ahLst/>
              <a:cxnLst/>
              <a:rect l="l" t="t" r="r" b="b"/>
              <a:pathLst>
                <a:path w="161925" h="310514">
                  <a:moveTo>
                    <a:pt x="161594" y="240487"/>
                  </a:moveTo>
                  <a:lnTo>
                    <a:pt x="159562" y="235724"/>
                  </a:lnTo>
                  <a:lnTo>
                    <a:pt x="107061" y="185508"/>
                  </a:lnTo>
                  <a:lnTo>
                    <a:pt x="100926" y="181635"/>
                  </a:lnTo>
                  <a:lnTo>
                    <a:pt x="94030" y="180441"/>
                  </a:lnTo>
                  <a:lnTo>
                    <a:pt x="87198" y="181940"/>
                  </a:lnTo>
                  <a:lnTo>
                    <a:pt x="81241" y="186080"/>
                  </a:lnTo>
                  <a:lnTo>
                    <a:pt x="77368" y="192214"/>
                  </a:lnTo>
                  <a:lnTo>
                    <a:pt x="76174" y="199110"/>
                  </a:lnTo>
                  <a:lnTo>
                    <a:pt x="77673" y="205955"/>
                  </a:lnTo>
                  <a:lnTo>
                    <a:pt x="81813" y="211899"/>
                  </a:lnTo>
                  <a:lnTo>
                    <a:pt x="93472" y="223050"/>
                  </a:lnTo>
                  <a:lnTo>
                    <a:pt x="7289" y="223050"/>
                  </a:lnTo>
                  <a:lnTo>
                    <a:pt x="0" y="230327"/>
                  </a:lnTo>
                  <a:lnTo>
                    <a:pt x="0" y="260616"/>
                  </a:lnTo>
                  <a:lnTo>
                    <a:pt x="7289" y="267906"/>
                  </a:lnTo>
                  <a:lnTo>
                    <a:pt x="93459" y="267906"/>
                  </a:lnTo>
                  <a:lnTo>
                    <a:pt x="81813" y="279044"/>
                  </a:lnTo>
                  <a:lnTo>
                    <a:pt x="77673" y="285000"/>
                  </a:lnTo>
                  <a:lnTo>
                    <a:pt x="76174" y="291833"/>
                  </a:lnTo>
                  <a:lnTo>
                    <a:pt x="77368" y="298729"/>
                  </a:lnTo>
                  <a:lnTo>
                    <a:pt x="81241" y="304863"/>
                  </a:lnTo>
                  <a:lnTo>
                    <a:pt x="84823" y="308610"/>
                  </a:lnTo>
                  <a:lnTo>
                    <a:pt x="89623" y="310502"/>
                  </a:lnTo>
                  <a:lnTo>
                    <a:pt x="94437" y="310502"/>
                  </a:lnTo>
                  <a:lnTo>
                    <a:pt x="98971" y="310502"/>
                  </a:lnTo>
                  <a:lnTo>
                    <a:pt x="103517" y="308825"/>
                  </a:lnTo>
                  <a:lnTo>
                    <a:pt x="159562" y="255231"/>
                  </a:lnTo>
                  <a:lnTo>
                    <a:pt x="161594" y="250456"/>
                  </a:lnTo>
                  <a:lnTo>
                    <a:pt x="161594" y="240487"/>
                  </a:lnTo>
                  <a:close/>
                </a:path>
                <a:path w="161925" h="310514">
                  <a:moveTo>
                    <a:pt x="161594" y="60032"/>
                  </a:moveTo>
                  <a:lnTo>
                    <a:pt x="159562" y="55270"/>
                  </a:lnTo>
                  <a:lnTo>
                    <a:pt x="107061" y="5054"/>
                  </a:lnTo>
                  <a:lnTo>
                    <a:pt x="100926" y="1181"/>
                  </a:lnTo>
                  <a:lnTo>
                    <a:pt x="94030" y="0"/>
                  </a:lnTo>
                  <a:lnTo>
                    <a:pt x="87198" y="1485"/>
                  </a:lnTo>
                  <a:lnTo>
                    <a:pt x="81241" y="5626"/>
                  </a:lnTo>
                  <a:lnTo>
                    <a:pt x="77368" y="11760"/>
                  </a:lnTo>
                  <a:lnTo>
                    <a:pt x="76174" y="18656"/>
                  </a:lnTo>
                  <a:lnTo>
                    <a:pt x="77673" y="25501"/>
                  </a:lnTo>
                  <a:lnTo>
                    <a:pt x="81813" y="31445"/>
                  </a:lnTo>
                  <a:lnTo>
                    <a:pt x="93472" y="42595"/>
                  </a:lnTo>
                  <a:lnTo>
                    <a:pt x="7289" y="42595"/>
                  </a:lnTo>
                  <a:lnTo>
                    <a:pt x="0" y="49872"/>
                  </a:lnTo>
                  <a:lnTo>
                    <a:pt x="0" y="80162"/>
                  </a:lnTo>
                  <a:lnTo>
                    <a:pt x="7289" y="87452"/>
                  </a:lnTo>
                  <a:lnTo>
                    <a:pt x="93459" y="87452"/>
                  </a:lnTo>
                  <a:lnTo>
                    <a:pt x="81813" y="98590"/>
                  </a:lnTo>
                  <a:lnTo>
                    <a:pt x="77673" y="104546"/>
                  </a:lnTo>
                  <a:lnTo>
                    <a:pt x="76174" y="111379"/>
                  </a:lnTo>
                  <a:lnTo>
                    <a:pt x="77368" y="118287"/>
                  </a:lnTo>
                  <a:lnTo>
                    <a:pt x="81241" y="124409"/>
                  </a:lnTo>
                  <a:lnTo>
                    <a:pt x="84823" y="128155"/>
                  </a:lnTo>
                  <a:lnTo>
                    <a:pt x="89623" y="130048"/>
                  </a:lnTo>
                  <a:lnTo>
                    <a:pt x="94437" y="130048"/>
                  </a:lnTo>
                  <a:lnTo>
                    <a:pt x="98971" y="130048"/>
                  </a:lnTo>
                  <a:lnTo>
                    <a:pt x="103517" y="128371"/>
                  </a:lnTo>
                  <a:lnTo>
                    <a:pt x="159562" y="74777"/>
                  </a:lnTo>
                  <a:lnTo>
                    <a:pt x="161594" y="70002"/>
                  </a:lnTo>
                  <a:lnTo>
                    <a:pt x="161594" y="60032"/>
                  </a:lnTo>
                  <a:close/>
                </a:path>
              </a:pathLst>
            </a:custGeom>
            <a:solidFill>
              <a:srgbClr val="F5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4236" y="2286842"/>
              <a:ext cx="1621155" cy="136525"/>
            </a:xfrm>
            <a:custGeom>
              <a:avLst/>
              <a:gdLst/>
              <a:ahLst/>
              <a:cxnLst/>
              <a:rect l="l" t="t" r="r" b="b"/>
              <a:pathLst>
                <a:path w="1621154" h="136525">
                  <a:moveTo>
                    <a:pt x="1569059" y="0"/>
                  </a:moveTo>
                  <a:lnTo>
                    <a:pt x="51866" y="0"/>
                  </a:lnTo>
                  <a:lnTo>
                    <a:pt x="31728" y="4092"/>
                  </a:lnTo>
                  <a:lnTo>
                    <a:pt x="15236" y="15236"/>
                  </a:lnTo>
                  <a:lnTo>
                    <a:pt x="4092" y="31728"/>
                  </a:lnTo>
                  <a:lnTo>
                    <a:pt x="0" y="51866"/>
                  </a:lnTo>
                  <a:lnTo>
                    <a:pt x="0" y="84658"/>
                  </a:lnTo>
                  <a:lnTo>
                    <a:pt x="4092" y="104796"/>
                  </a:lnTo>
                  <a:lnTo>
                    <a:pt x="15236" y="121288"/>
                  </a:lnTo>
                  <a:lnTo>
                    <a:pt x="31728" y="132432"/>
                  </a:lnTo>
                  <a:lnTo>
                    <a:pt x="51866" y="136525"/>
                  </a:lnTo>
                  <a:lnTo>
                    <a:pt x="1569059" y="136525"/>
                  </a:lnTo>
                  <a:lnTo>
                    <a:pt x="1589197" y="132432"/>
                  </a:lnTo>
                  <a:lnTo>
                    <a:pt x="1605689" y="121288"/>
                  </a:lnTo>
                  <a:lnTo>
                    <a:pt x="1616833" y="104796"/>
                  </a:lnTo>
                  <a:lnTo>
                    <a:pt x="1620926" y="84658"/>
                  </a:lnTo>
                  <a:lnTo>
                    <a:pt x="1620926" y="51866"/>
                  </a:lnTo>
                  <a:lnTo>
                    <a:pt x="1616833" y="31728"/>
                  </a:lnTo>
                  <a:lnTo>
                    <a:pt x="1605689" y="15236"/>
                  </a:lnTo>
                  <a:lnTo>
                    <a:pt x="1589197" y="4092"/>
                  </a:lnTo>
                  <a:lnTo>
                    <a:pt x="1569059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4236" y="2286842"/>
              <a:ext cx="1621155" cy="136525"/>
            </a:xfrm>
            <a:custGeom>
              <a:avLst/>
              <a:gdLst/>
              <a:ahLst/>
              <a:cxnLst/>
              <a:rect l="l" t="t" r="r" b="b"/>
              <a:pathLst>
                <a:path w="1621154" h="136525">
                  <a:moveTo>
                    <a:pt x="1569059" y="136525"/>
                  </a:moveTo>
                  <a:lnTo>
                    <a:pt x="51866" y="136525"/>
                  </a:lnTo>
                  <a:lnTo>
                    <a:pt x="31728" y="132432"/>
                  </a:lnTo>
                  <a:lnTo>
                    <a:pt x="15236" y="121288"/>
                  </a:lnTo>
                  <a:lnTo>
                    <a:pt x="4092" y="104796"/>
                  </a:lnTo>
                  <a:lnTo>
                    <a:pt x="0" y="84658"/>
                  </a:lnTo>
                  <a:lnTo>
                    <a:pt x="0" y="51866"/>
                  </a:lnTo>
                  <a:lnTo>
                    <a:pt x="4092" y="31728"/>
                  </a:lnTo>
                  <a:lnTo>
                    <a:pt x="15236" y="15236"/>
                  </a:lnTo>
                  <a:lnTo>
                    <a:pt x="31728" y="4092"/>
                  </a:lnTo>
                  <a:lnTo>
                    <a:pt x="51866" y="0"/>
                  </a:lnTo>
                  <a:lnTo>
                    <a:pt x="1569059" y="0"/>
                  </a:lnTo>
                  <a:lnTo>
                    <a:pt x="1589197" y="4092"/>
                  </a:lnTo>
                  <a:lnTo>
                    <a:pt x="1605689" y="15236"/>
                  </a:lnTo>
                  <a:lnTo>
                    <a:pt x="1616833" y="31728"/>
                  </a:lnTo>
                  <a:lnTo>
                    <a:pt x="1620926" y="51866"/>
                  </a:lnTo>
                  <a:lnTo>
                    <a:pt x="1620926" y="84658"/>
                  </a:lnTo>
                  <a:lnTo>
                    <a:pt x="1616833" y="104796"/>
                  </a:lnTo>
                  <a:lnTo>
                    <a:pt x="1605689" y="121288"/>
                  </a:lnTo>
                  <a:lnTo>
                    <a:pt x="1589197" y="132432"/>
                  </a:lnTo>
                  <a:lnTo>
                    <a:pt x="1569059" y="136525"/>
                  </a:lnTo>
                  <a:close/>
                </a:path>
              </a:pathLst>
            </a:custGeom>
            <a:ln w="9220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4244" y="2423048"/>
              <a:ext cx="2388235" cy="223520"/>
            </a:xfrm>
            <a:custGeom>
              <a:avLst/>
              <a:gdLst/>
              <a:ahLst/>
              <a:cxnLst/>
              <a:rect l="l" t="t" r="r" b="b"/>
              <a:pathLst>
                <a:path w="2388235" h="223519">
                  <a:moveTo>
                    <a:pt x="2307463" y="0"/>
                  </a:moveTo>
                  <a:lnTo>
                    <a:pt x="80518" y="0"/>
                  </a:lnTo>
                  <a:lnTo>
                    <a:pt x="49254" y="6353"/>
                  </a:lnTo>
                  <a:lnTo>
                    <a:pt x="23652" y="23652"/>
                  </a:lnTo>
                  <a:lnTo>
                    <a:pt x="6353" y="49254"/>
                  </a:lnTo>
                  <a:lnTo>
                    <a:pt x="0" y="80517"/>
                  </a:lnTo>
                  <a:lnTo>
                    <a:pt x="0" y="142849"/>
                  </a:lnTo>
                  <a:lnTo>
                    <a:pt x="6353" y="174113"/>
                  </a:lnTo>
                  <a:lnTo>
                    <a:pt x="23652" y="199715"/>
                  </a:lnTo>
                  <a:lnTo>
                    <a:pt x="49254" y="217014"/>
                  </a:lnTo>
                  <a:lnTo>
                    <a:pt x="80518" y="223367"/>
                  </a:lnTo>
                  <a:lnTo>
                    <a:pt x="2307463" y="223367"/>
                  </a:lnTo>
                  <a:lnTo>
                    <a:pt x="2338726" y="217014"/>
                  </a:lnTo>
                  <a:lnTo>
                    <a:pt x="2364328" y="199715"/>
                  </a:lnTo>
                  <a:lnTo>
                    <a:pt x="2381627" y="174113"/>
                  </a:lnTo>
                  <a:lnTo>
                    <a:pt x="2387981" y="142849"/>
                  </a:lnTo>
                  <a:lnTo>
                    <a:pt x="2387981" y="80517"/>
                  </a:lnTo>
                  <a:lnTo>
                    <a:pt x="2381627" y="49254"/>
                  </a:lnTo>
                  <a:lnTo>
                    <a:pt x="2364328" y="23652"/>
                  </a:lnTo>
                  <a:lnTo>
                    <a:pt x="2338726" y="6353"/>
                  </a:lnTo>
                  <a:lnTo>
                    <a:pt x="2307463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4244" y="2423048"/>
              <a:ext cx="2388235" cy="223520"/>
            </a:xfrm>
            <a:custGeom>
              <a:avLst/>
              <a:gdLst/>
              <a:ahLst/>
              <a:cxnLst/>
              <a:rect l="l" t="t" r="r" b="b"/>
              <a:pathLst>
                <a:path w="2388235" h="223519">
                  <a:moveTo>
                    <a:pt x="2307463" y="223367"/>
                  </a:moveTo>
                  <a:lnTo>
                    <a:pt x="80518" y="223367"/>
                  </a:lnTo>
                  <a:lnTo>
                    <a:pt x="49254" y="217014"/>
                  </a:lnTo>
                  <a:lnTo>
                    <a:pt x="23652" y="199715"/>
                  </a:lnTo>
                  <a:lnTo>
                    <a:pt x="6353" y="174113"/>
                  </a:lnTo>
                  <a:lnTo>
                    <a:pt x="0" y="142849"/>
                  </a:lnTo>
                  <a:lnTo>
                    <a:pt x="0" y="80517"/>
                  </a:lnTo>
                  <a:lnTo>
                    <a:pt x="6353" y="49254"/>
                  </a:lnTo>
                  <a:lnTo>
                    <a:pt x="23652" y="23652"/>
                  </a:lnTo>
                  <a:lnTo>
                    <a:pt x="49254" y="6353"/>
                  </a:lnTo>
                  <a:lnTo>
                    <a:pt x="80518" y="0"/>
                  </a:lnTo>
                  <a:lnTo>
                    <a:pt x="2307463" y="0"/>
                  </a:lnTo>
                  <a:lnTo>
                    <a:pt x="2338726" y="6353"/>
                  </a:lnTo>
                  <a:lnTo>
                    <a:pt x="2364328" y="23652"/>
                  </a:lnTo>
                  <a:lnTo>
                    <a:pt x="2381627" y="49254"/>
                  </a:lnTo>
                  <a:lnTo>
                    <a:pt x="2387981" y="80517"/>
                  </a:lnTo>
                  <a:lnTo>
                    <a:pt x="2387981" y="142849"/>
                  </a:lnTo>
                  <a:lnTo>
                    <a:pt x="2381627" y="174113"/>
                  </a:lnTo>
                  <a:lnTo>
                    <a:pt x="2364328" y="199715"/>
                  </a:lnTo>
                  <a:lnTo>
                    <a:pt x="2338726" y="217014"/>
                  </a:lnTo>
                  <a:lnTo>
                    <a:pt x="2307463" y="223367"/>
                  </a:lnTo>
                  <a:close/>
                </a:path>
              </a:pathLst>
            </a:custGeom>
            <a:ln w="9220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0457" y="952237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0"/>
                  </a:moveTo>
                  <a:lnTo>
                    <a:pt x="77927" y="0"/>
                  </a:lnTo>
                  <a:lnTo>
                    <a:pt x="47668" y="6148"/>
                  </a:lnTo>
                  <a:lnTo>
                    <a:pt x="22890" y="22890"/>
                  </a:lnTo>
                  <a:lnTo>
                    <a:pt x="6148" y="47668"/>
                  </a:lnTo>
                  <a:lnTo>
                    <a:pt x="0" y="77927"/>
                  </a:lnTo>
                  <a:lnTo>
                    <a:pt x="0" y="93916"/>
                  </a:lnTo>
                  <a:lnTo>
                    <a:pt x="6148" y="124167"/>
                  </a:lnTo>
                  <a:lnTo>
                    <a:pt x="22890" y="148942"/>
                  </a:lnTo>
                  <a:lnTo>
                    <a:pt x="47668" y="165682"/>
                  </a:lnTo>
                  <a:lnTo>
                    <a:pt x="77927" y="171830"/>
                  </a:lnTo>
                  <a:lnTo>
                    <a:pt x="2828798" y="171830"/>
                  </a:lnTo>
                  <a:lnTo>
                    <a:pt x="2859049" y="165682"/>
                  </a:lnTo>
                  <a:lnTo>
                    <a:pt x="2883823" y="148942"/>
                  </a:lnTo>
                  <a:lnTo>
                    <a:pt x="2900564" y="124167"/>
                  </a:lnTo>
                  <a:lnTo>
                    <a:pt x="2906712" y="93916"/>
                  </a:lnTo>
                  <a:lnTo>
                    <a:pt x="2906712" y="77927"/>
                  </a:lnTo>
                  <a:lnTo>
                    <a:pt x="2900564" y="47668"/>
                  </a:lnTo>
                  <a:lnTo>
                    <a:pt x="2883823" y="22890"/>
                  </a:lnTo>
                  <a:lnTo>
                    <a:pt x="2859049" y="6148"/>
                  </a:lnTo>
                  <a:lnTo>
                    <a:pt x="2828798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0457" y="952237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171830"/>
                  </a:moveTo>
                  <a:lnTo>
                    <a:pt x="77927" y="171830"/>
                  </a:lnTo>
                  <a:lnTo>
                    <a:pt x="47668" y="165682"/>
                  </a:lnTo>
                  <a:lnTo>
                    <a:pt x="22890" y="148942"/>
                  </a:lnTo>
                  <a:lnTo>
                    <a:pt x="6148" y="124167"/>
                  </a:lnTo>
                  <a:lnTo>
                    <a:pt x="0" y="93916"/>
                  </a:lnTo>
                  <a:lnTo>
                    <a:pt x="0" y="77927"/>
                  </a:lnTo>
                  <a:lnTo>
                    <a:pt x="6148" y="47668"/>
                  </a:lnTo>
                  <a:lnTo>
                    <a:pt x="22890" y="22890"/>
                  </a:lnTo>
                  <a:lnTo>
                    <a:pt x="47668" y="6148"/>
                  </a:lnTo>
                  <a:lnTo>
                    <a:pt x="77927" y="0"/>
                  </a:lnTo>
                  <a:lnTo>
                    <a:pt x="2828798" y="0"/>
                  </a:lnTo>
                  <a:lnTo>
                    <a:pt x="2859049" y="6148"/>
                  </a:lnTo>
                  <a:lnTo>
                    <a:pt x="2883823" y="22890"/>
                  </a:lnTo>
                  <a:lnTo>
                    <a:pt x="2900564" y="47668"/>
                  </a:lnTo>
                  <a:lnTo>
                    <a:pt x="2906712" y="77927"/>
                  </a:lnTo>
                  <a:lnTo>
                    <a:pt x="2906712" y="93916"/>
                  </a:lnTo>
                  <a:lnTo>
                    <a:pt x="2900564" y="124167"/>
                  </a:lnTo>
                  <a:lnTo>
                    <a:pt x="2883823" y="148942"/>
                  </a:lnTo>
                  <a:lnTo>
                    <a:pt x="2859049" y="165682"/>
                  </a:lnTo>
                  <a:lnTo>
                    <a:pt x="2828798" y="171830"/>
                  </a:lnTo>
                  <a:close/>
                </a:path>
              </a:pathLst>
            </a:custGeom>
            <a:ln w="11049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42099" y="1119039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10172" y="0"/>
                  </a:moveTo>
                  <a:lnTo>
                    <a:pt x="0" y="7620"/>
                  </a:lnTo>
                </a:path>
              </a:pathLst>
            </a:custGeom>
            <a:ln w="9525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39002" y="1141760"/>
              <a:ext cx="1483360" cy="1110615"/>
            </a:xfrm>
            <a:custGeom>
              <a:avLst/>
              <a:gdLst/>
              <a:ahLst/>
              <a:cxnLst/>
              <a:rect l="l" t="t" r="r" b="b"/>
              <a:pathLst>
                <a:path w="1483360" h="1110614">
                  <a:moveTo>
                    <a:pt x="1482928" y="0"/>
                  </a:moveTo>
                  <a:lnTo>
                    <a:pt x="0" y="1110475"/>
                  </a:lnTo>
                </a:path>
              </a:pathLst>
            </a:custGeom>
            <a:ln w="9525">
              <a:solidFill>
                <a:srgbClr val="CB35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4735" y="2230887"/>
              <a:ext cx="70896" cy="708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27758" y="3131921"/>
              <a:ext cx="5909310" cy="614680"/>
            </a:xfrm>
            <a:custGeom>
              <a:avLst/>
              <a:gdLst/>
              <a:ahLst/>
              <a:cxnLst/>
              <a:rect l="l" t="t" r="r" b="b"/>
              <a:pathLst>
                <a:path w="5909309" h="614679">
                  <a:moveTo>
                    <a:pt x="5752579" y="0"/>
                  </a:moveTo>
                  <a:lnTo>
                    <a:pt x="156235" y="0"/>
                  </a:lnTo>
                  <a:lnTo>
                    <a:pt x="106990" y="7999"/>
                  </a:lnTo>
                  <a:lnTo>
                    <a:pt x="64119" y="30248"/>
                  </a:lnTo>
                  <a:lnTo>
                    <a:pt x="30247" y="64122"/>
                  </a:lnTo>
                  <a:lnTo>
                    <a:pt x="7999" y="106996"/>
                  </a:lnTo>
                  <a:lnTo>
                    <a:pt x="0" y="156248"/>
                  </a:lnTo>
                  <a:lnTo>
                    <a:pt x="0" y="458317"/>
                  </a:lnTo>
                  <a:lnTo>
                    <a:pt x="7999" y="507562"/>
                  </a:lnTo>
                  <a:lnTo>
                    <a:pt x="30247" y="550433"/>
                  </a:lnTo>
                  <a:lnTo>
                    <a:pt x="64119" y="584305"/>
                  </a:lnTo>
                  <a:lnTo>
                    <a:pt x="106990" y="606553"/>
                  </a:lnTo>
                  <a:lnTo>
                    <a:pt x="156235" y="614552"/>
                  </a:lnTo>
                  <a:lnTo>
                    <a:pt x="5752579" y="614552"/>
                  </a:lnTo>
                  <a:lnTo>
                    <a:pt x="5801824" y="606553"/>
                  </a:lnTo>
                  <a:lnTo>
                    <a:pt x="5844695" y="584305"/>
                  </a:lnTo>
                  <a:lnTo>
                    <a:pt x="5878567" y="550433"/>
                  </a:lnTo>
                  <a:lnTo>
                    <a:pt x="5900815" y="507562"/>
                  </a:lnTo>
                  <a:lnTo>
                    <a:pt x="5908814" y="458317"/>
                  </a:lnTo>
                  <a:lnTo>
                    <a:pt x="5908814" y="156248"/>
                  </a:lnTo>
                  <a:lnTo>
                    <a:pt x="5900815" y="106996"/>
                  </a:lnTo>
                  <a:lnTo>
                    <a:pt x="5878567" y="64122"/>
                  </a:lnTo>
                  <a:lnTo>
                    <a:pt x="5844695" y="30248"/>
                  </a:lnTo>
                  <a:lnTo>
                    <a:pt x="5801824" y="7999"/>
                  </a:lnTo>
                  <a:lnTo>
                    <a:pt x="5752579" y="0"/>
                  </a:lnTo>
                  <a:close/>
                </a:path>
              </a:pathLst>
            </a:custGeom>
            <a:solidFill>
              <a:srgbClr val="F33E0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96418" y="3277787"/>
            <a:ext cx="5593080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900" b="1" spc="4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REDUJO</a:t>
            </a:r>
            <a:r>
              <a:rPr sz="1900" b="1" spc="4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DOSIS</a:t>
            </a:r>
            <a:r>
              <a:rPr sz="1900" b="1" spc="4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DE</a:t>
            </a:r>
            <a:r>
              <a:rPr sz="1900" b="1" spc="5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INSULINA</a:t>
            </a:r>
            <a:r>
              <a:rPr sz="1900" b="1" spc="4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BASAL</a:t>
            </a:r>
            <a:r>
              <a:rPr sz="1900" b="1" spc="4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</a:t>
            </a:r>
            <a:r>
              <a:rPr sz="1900" b="1" spc="4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dirty="0">
                <a:solidFill>
                  <a:srgbClr val="FFFFFF"/>
                </a:solidFill>
                <a:latin typeface="OpenSans-ExtraBold"/>
                <a:cs typeface="OpenSans-ExtraBold"/>
              </a:rPr>
              <a:t>14</a:t>
            </a:r>
            <a:r>
              <a:rPr sz="1900" b="1" spc="5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OpenSans-ExtraBold"/>
                <a:cs typeface="OpenSans-ExtraBold"/>
              </a:rPr>
              <a:t>UI</a:t>
            </a:r>
            <a:endParaRPr sz="1900">
              <a:latin typeface="OpenSans-ExtraBold"/>
              <a:cs typeface="OpenSans-Extra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88734" y="1736148"/>
            <a:ext cx="998855" cy="59690"/>
            <a:chOff x="388734" y="1775904"/>
            <a:chExt cx="998855" cy="59690"/>
          </a:xfrm>
        </p:grpSpPr>
        <p:sp>
          <p:nvSpPr>
            <p:cNvPr id="23" name="object 23"/>
            <p:cNvSpPr/>
            <p:nvPr/>
          </p:nvSpPr>
          <p:spPr>
            <a:xfrm>
              <a:off x="388734" y="177590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1080" y="177590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4709" y="177590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76039" y="1397269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9639" y="2082997"/>
            <a:ext cx="1964689" cy="4895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EL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SENSOR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ESTÁ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ACTIVO</a:t>
            </a:r>
            <a:r>
              <a:rPr sz="1000" spc="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97</a:t>
            </a:r>
            <a:r>
              <a:rPr sz="1200" b="1" spc="-25" dirty="0">
                <a:solidFill>
                  <a:srgbClr val="475563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LECTURAS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PROMEDIO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7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/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DÍA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670" y="2190888"/>
            <a:ext cx="103111" cy="10312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670" y="2404604"/>
            <a:ext cx="103111" cy="103124"/>
          </a:xfrm>
          <a:prstGeom prst="rect">
            <a:avLst/>
          </a:prstGeom>
        </p:spPr>
      </p:pic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229222" y="2747315"/>
          <a:ext cx="2706370" cy="1370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marL="127000" marR="30162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GMI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(&lt;7%)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(&gt;5%)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296545">
                        <a:lnSpc>
                          <a:spcPct val="1036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(&gt;4%)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524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276860">
                        <a:lnSpc>
                          <a:spcPct val="103600"/>
                        </a:lnSpc>
                        <a:spcBef>
                          <a:spcPts val="409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(&lt;25%)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206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296545">
                        <a:lnSpc>
                          <a:spcPct val="103600"/>
                        </a:lnSpc>
                        <a:spcBef>
                          <a:spcPts val="459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(&gt;1%)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8419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67005">
                        <a:lnSpc>
                          <a:spcPct val="103600"/>
                        </a:lnSpc>
                        <a:spcBef>
                          <a:spcPts val="405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TIR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INSUFICIENTE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(&lt;70%)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1435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82550">
                        <a:lnSpc>
                          <a:spcPct val="103600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ELEVADA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VARIABILIDAD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(CV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&gt;36%)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715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5" name="object 31">
            <a:extLst>
              <a:ext uri="{FF2B5EF4-FFF2-40B4-BE49-F238E27FC236}">
                <a16:creationId xmlns:a16="http://schemas.microsoft.com/office/drawing/2014/main" id="{BD691940-C803-4F7A-B345-37214E831F32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419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98">
            <a:extLst>
              <a:ext uri="{FF2B5EF4-FFF2-40B4-BE49-F238E27FC236}">
                <a16:creationId xmlns:a16="http://schemas.microsoft.com/office/drawing/2014/main" id="{03C8AB20-C2D5-705D-F483-94D480EA1D8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DA6E3B4A-3E54-0506-81A1-E92F99C59650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07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JAIME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8" name="object 43">
            <a:extLst>
              <a:ext uri="{FF2B5EF4-FFF2-40B4-BE49-F238E27FC236}">
                <a16:creationId xmlns:a16="http://schemas.microsoft.com/office/drawing/2014/main" id="{C9C084C6-7EAF-762A-4DFB-D42FB9B7DBF2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8661" y="1537772"/>
            <a:ext cx="4448175" cy="2336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73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años.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Hipotiroidismo</a:t>
            </a:r>
            <a:r>
              <a:rPr sz="10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primario,</a:t>
            </a:r>
            <a:r>
              <a:rPr sz="10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obesidad</a:t>
            </a:r>
            <a:r>
              <a:rPr sz="10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grado</a:t>
            </a:r>
            <a:r>
              <a:rPr sz="1000" b="1" spc="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2.</a:t>
            </a:r>
            <a:endParaRPr sz="1000">
              <a:latin typeface="Open Sans"/>
              <a:cs typeface="Open Sans"/>
            </a:endParaRPr>
          </a:p>
          <a:p>
            <a:pPr marL="12700" marR="5080">
              <a:lnSpc>
                <a:spcPct val="116700"/>
              </a:lnSpc>
              <a:spcBef>
                <a:spcPts val="4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DM2</a:t>
            </a:r>
            <a:r>
              <a:rPr sz="1000" b="1" spc="-3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desde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53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años,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dx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analítica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rutina,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tratada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metformina,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posteriormente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añade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iDPP4,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posteriormente gliclazida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y hace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3 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años</a:t>
            </a:r>
            <a:r>
              <a:rPr sz="1000" spc="50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añade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basal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(glargina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u300).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viuda,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vive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sola,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había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trabajado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secretaria,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sale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poco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casa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desde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enviudó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hace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3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años.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Derivada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mal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control,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HbA1c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9,1%.</a:t>
            </a:r>
            <a:endParaRPr sz="1000">
              <a:latin typeface="Open Sans"/>
              <a:cs typeface="Open Sans"/>
            </a:endParaRPr>
          </a:p>
          <a:p>
            <a:pPr marL="12700" marR="161290">
              <a:lnSpc>
                <a:spcPct val="116700"/>
              </a:lnSpc>
              <a:spcBef>
                <a:spcPts val="4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mantiene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metformina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pasa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terapia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basal-bolo: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glargina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u300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0-0-50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UI y glulisina 20-25-35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UI.</a:t>
            </a:r>
            <a:endParaRPr sz="10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Ultima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visita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objetiva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HbA1c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8,5%.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083" y="1655149"/>
            <a:ext cx="101688" cy="1017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9083" y="2697123"/>
            <a:ext cx="101688" cy="1017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9083" y="3334202"/>
            <a:ext cx="101688" cy="101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9083" y="2124518"/>
            <a:ext cx="101688" cy="1017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9083" y="3102375"/>
            <a:ext cx="101688" cy="1016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9083" y="3747372"/>
            <a:ext cx="101688" cy="1017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9083" y="1892087"/>
            <a:ext cx="101688" cy="101701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332720" y="1640898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0"/>
                </a:moveTo>
                <a:lnTo>
                  <a:pt x="0" y="2244382"/>
                </a:lnTo>
              </a:path>
            </a:pathLst>
          </a:custGeom>
          <a:ln w="6350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6741" y="4300268"/>
            <a:ext cx="3940175" cy="351790"/>
          </a:xfrm>
          <a:custGeom>
            <a:avLst/>
            <a:gdLst/>
            <a:ahLst/>
            <a:cxnLst/>
            <a:rect l="l" t="t" r="r" b="b"/>
            <a:pathLst>
              <a:path w="3940175" h="351789">
                <a:moveTo>
                  <a:pt x="3850144" y="0"/>
                </a:moveTo>
                <a:lnTo>
                  <a:pt x="89763" y="0"/>
                </a:lnTo>
                <a:lnTo>
                  <a:pt x="54912" y="7083"/>
                </a:lnTo>
                <a:lnTo>
                  <a:pt x="26369" y="26371"/>
                </a:lnTo>
                <a:lnTo>
                  <a:pt x="7083" y="54917"/>
                </a:lnTo>
                <a:lnTo>
                  <a:pt x="0" y="89776"/>
                </a:lnTo>
                <a:lnTo>
                  <a:pt x="0" y="261670"/>
                </a:lnTo>
                <a:lnTo>
                  <a:pt x="7083" y="296527"/>
                </a:lnTo>
                <a:lnTo>
                  <a:pt x="26369" y="325069"/>
                </a:lnTo>
                <a:lnTo>
                  <a:pt x="54912" y="344352"/>
                </a:lnTo>
                <a:lnTo>
                  <a:pt x="89763" y="351434"/>
                </a:lnTo>
                <a:lnTo>
                  <a:pt x="3850144" y="351434"/>
                </a:lnTo>
                <a:lnTo>
                  <a:pt x="3885003" y="344352"/>
                </a:lnTo>
                <a:lnTo>
                  <a:pt x="3913549" y="325069"/>
                </a:lnTo>
                <a:lnTo>
                  <a:pt x="3932837" y="296527"/>
                </a:lnTo>
                <a:lnTo>
                  <a:pt x="3939921" y="261670"/>
                </a:lnTo>
                <a:lnTo>
                  <a:pt x="3939921" y="89776"/>
                </a:lnTo>
                <a:lnTo>
                  <a:pt x="3932837" y="54917"/>
                </a:lnTo>
                <a:lnTo>
                  <a:pt x="3913549" y="26371"/>
                </a:lnTo>
                <a:lnTo>
                  <a:pt x="3885003" y="7083"/>
                </a:lnTo>
                <a:lnTo>
                  <a:pt x="3850144" y="0"/>
                </a:lnTo>
                <a:close/>
              </a:path>
            </a:pathLst>
          </a:custGeom>
          <a:solidFill>
            <a:srgbClr val="E4E4E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30153" y="4382687"/>
            <a:ext cx="3085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DECIDE</a:t>
            </a:r>
            <a:r>
              <a:rPr sz="1100" b="1" spc="-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COMENZAR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USAR</a:t>
            </a:r>
            <a:r>
              <a:rPr sz="1100" b="1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FreeStyle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Libre</a:t>
            </a:r>
            <a:r>
              <a:rPr sz="1100" b="1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475563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0931" y="303617"/>
            <a:ext cx="1347167" cy="4268050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2646754" y="899881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060" y="0"/>
                </a:moveTo>
                <a:lnTo>
                  <a:pt x="156502" y="5362"/>
                </a:lnTo>
                <a:lnTo>
                  <a:pt x="113762" y="20637"/>
                </a:lnTo>
                <a:lnTo>
                  <a:pt x="76059" y="44606"/>
                </a:lnTo>
                <a:lnTo>
                  <a:pt x="44611" y="76051"/>
                </a:lnTo>
                <a:lnTo>
                  <a:pt x="20640" y="113752"/>
                </a:lnTo>
                <a:lnTo>
                  <a:pt x="5363" y="156490"/>
                </a:lnTo>
                <a:lnTo>
                  <a:pt x="0" y="203047"/>
                </a:lnTo>
                <a:lnTo>
                  <a:pt x="5363" y="249604"/>
                </a:lnTo>
                <a:lnTo>
                  <a:pt x="20640" y="292343"/>
                </a:lnTo>
                <a:lnTo>
                  <a:pt x="44611" y="330043"/>
                </a:lnTo>
                <a:lnTo>
                  <a:pt x="76059" y="361488"/>
                </a:lnTo>
                <a:lnTo>
                  <a:pt x="113762" y="385457"/>
                </a:lnTo>
                <a:lnTo>
                  <a:pt x="156502" y="400732"/>
                </a:lnTo>
                <a:lnTo>
                  <a:pt x="203060" y="406095"/>
                </a:lnTo>
                <a:lnTo>
                  <a:pt x="249617" y="400732"/>
                </a:lnTo>
                <a:lnTo>
                  <a:pt x="292355" y="385457"/>
                </a:lnTo>
                <a:lnTo>
                  <a:pt x="330056" y="361488"/>
                </a:lnTo>
                <a:lnTo>
                  <a:pt x="361500" y="330043"/>
                </a:lnTo>
                <a:lnTo>
                  <a:pt x="385470" y="292343"/>
                </a:lnTo>
                <a:lnTo>
                  <a:pt x="400745" y="249604"/>
                </a:lnTo>
                <a:lnTo>
                  <a:pt x="406107" y="203047"/>
                </a:lnTo>
                <a:lnTo>
                  <a:pt x="400745" y="156490"/>
                </a:lnTo>
                <a:lnTo>
                  <a:pt x="385470" y="113752"/>
                </a:lnTo>
                <a:lnTo>
                  <a:pt x="361500" y="76051"/>
                </a:lnTo>
                <a:lnTo>
                  <a:pt x="330056" y="44606"/>
                </a:lnTo>
                <a:lnTo>
                  <a:pt x="292355" y="20637"/>
                </a:lnTo>
                <a:lnTo>
                  <a:pt x="249617" y="5362"/>
                </a:lnTo>
                <a:lnTo>
                  <a:pt x="203060" y="0"/>
                </a:lnTo>
                <a:close/>
              </a:path>
            </a:pathLst>
          </a:custGeom>
          <a:solidFill>
            <a:srgbClr val="6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pic>
        <p:nvPicPr>
          <p:cNvPr id="42" name="Imagen 41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E8B639E8-8A0B-0569-C37A-5D99190739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18" y="3988446"/>
            <a:ext cx="622300" cy="609600"/>
          </a:xfrm>
          <a:prstGeom prst="rect">
            <a:avLst/>
          </a:prstGeom>
        </p:spPr>
      </p:pic>
      <p:sp>
        <p:nvSpPr>
          <p:cNvPr id="33" name="object 15">
            <a:extLst>
              <a:ext uri="{FF2B5EF4-FFF2-40B4-BE49-F238E27FC236}">
                <a16:creationId xmlns:a16="http://schemas.microsoft.com/office/drawing/2014/main" id="{0B34A823-B5BC-32C6-A833-528DBE420979}"/>
              </a:ext>
            </a:extLst>
          </p:cNvPr>
          <p:cNvSpPr txBox="1">
            <a:spLocks/>
          </p:cNvSpPr>
          <p:nvPr/>
        </p:nvSpPr>
        <p:spPr>
          <a:xfrm>
            <a:off x="3235445" y="875498"/>
            <a:ext cx="1707616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2600" dirty="0">
                <a:solidFill>
                  <a:srgbClr val="475563"/>
                </a:solidFill>
              </a:rPr>
              <a:t>MARI </a:t>
            </a:r>
            <a:r>
              <a:rPr lang="es-ES" sz="2600" spc="-25" dirty="0">
                <a:solidFill>
                  <a:srgbClr val="475563"/>
                </a:solidFill>
              </a:rPr>
              <a:t>PAZ</a:t>
            </a:r>
            <a:endParaRPr lang="es-ES" sz="2600" dirty="0"/>
          </a:p>
        </p:txBody>
      </p:sp>
      <p:grpSp>
        <p:nvGrpSpPr>
          <p:cNvPr id="34" name="object 16">
            <a:extLst>
              <a:ext uri="{FF2B5EF4-FFF2-40B4-BE49-F238E27FC236}">
                <a16:creationId xmlns:a16="http://schemas.microsoft.com/office/drawing/2014/main" id="{23A736D8-3509-56B7-B99F-429BDBA04603}"/>
              </a:ext>
            </a:extLst>
          </p:cNvPr>
          <p:cNvGrpSpPr/>
          <p:nvPr/>
        </p:nvGrpSpPr>
        <p:grpSpPr>
          <a:xfrm>
            <a:off x="3267962" y="1322187"/>
            <a:ext cx="998855" cy="59690"/>
            <a:chOff x="2883649" y="1077023"/>
            <a:chExt cx="998855" cy="59690"/>
          </a:xfrm>
        </p:grpSpPr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A0B3A9E2-F405-D1D9-99C3-E8FCB51AC263}"/>
                </a:ext>
              </a:extLst>
            </p:cNvPr>
            <p:cNvSpPr/>
            <p:nvPr/>
          </p:nvSpPr>
          <p:spPr>
            <a:xfrm>
              <a:off x="2883649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18">
              <a:extLst>
                <a:ext uri="{FF2B5EF4-FFF2-40B4-BE49-F238E27FC236}">
                  <a16:creationId xmlns:a16="http://schemas.microsoft.com/office/drawing/2014/main" id="{504CFC81-DA91-8282-9374-73EE41AFCF2E}"/>
                </a:ext>
              </a:extLst>
            </p:cNvPr>
            <p:cNvSpPr/>
            <p:nvPr/>
          </p:nvSpPr>
          <p:spPr>
            <a:xfrm>
              <a:off x="3215982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99B62B01-D6F9-5DF2-680A-DAA723EAC799}"/>
                </a:ext>
              </a:extLst>
            </p:cNvPr>
            <p:cNvSpPr/>
            <p:nvPr/>
          </p:nvSpPr>
          <p:spPr>
            <a:xfrm>
              <a:off x="3549624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3">
            <a:extLst>
              <a:ext uri="{FF2B5EF4-FFF2-40B4-BE49-F238E27FC236}">
                <a16:creationId xmlns:a16="http://schemas.microsoft.com/office/drawing/2014/main" id="{CEA3EF0D-B490-EC9D-8B69-9A450BAC148A}"/>
              </a:ext>
            </a:extLst>
          </p:cNvPr>
          <p:cNvSpPr txBox="1"/>
          <p:nvPr/>
        </p:nvSpPr>
        <p:spPr>
          <a:xfrm>
            <a:off x="2710550" y="979837"/>
            <a:ext cx="32920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4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4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object 98">
            <a:extLst>
              <a:ext uri="{FF2B5EF4-FFF2-40B4-BE49-F238E27FC236}">
                <a16:creationId xmlns:a16="http://schemas.microsoft.com/office/drawing/2014/main" id="{38C19BDB-0DFE-2C03-ACFF-204F89B2F786}"/>
              </a:ext>
            </a:extLst>
          </p:cNvPr>
          <p:cNvSpPr txBox="1">
            <a:spLocks/>
          </p:cNvSpPr>
          <p:nvPr/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kern="0"/>
            </a:defPPr>
            <a:lvl1pPr>
              <a:defRPr sz="700" b="1" i="0">
                <a:solidFill>
                  <a:schemeClr val="bg1"/>
                </a:solidFill>
                <a:latin typeface="Acumin Pro ExtraCondensed"/>
                <a:cs typeface="Acumin Pro ExtraCondensed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09.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1854" y="653872"/>
            <a:ext cx="2887980" cy="3909060"/>
            <a:chOff x="4781854" y="653872"/>
            <a:chExt cx="2887980" cy="3909060"/>
          </a:xfrm>
        </p:grpSpPr>
        <p:sp>
          <p:nvSpPr>
            <p:cNvPr id="3" name="object 3"/>
            <p:cNvSpPr/>
            <p:nvPr/>
          </p:nvSpPr>
          <p:spPr>
            <a:xfrm>
              <a:off x="4785982" y="657999"/>
              <a:ext cx="2879725" cy="3900804"/>
            </a:xfrm>
            <a:custGeom>
              <a:avLst/>
              <a:gdLst/>
              <a:ahLst/>
              <a:cxnLst/>
              <a:rect l="l" t="t" r="r" b="b"/>
              <a:pathLst>
                <a:path w="2879725" h="3900804">
                  <a:moveTo>
                    <a:pt x="2879686" y="3900233"/>
                  </a:moveTo>
                  <a:lnTo>
                    <a:pt x="0" y="3900233"/>
                  </a:lnTo>
                  <a:lnTo>
                    <a:pt x="0" y="0"/>
                  </a:lnTo>
                  <a:lnTo>
                    <a:pt x="2879686" y="0"/>
                  </a:lnTo>
                  <a:lnTo>
                    <a:pt x="2879686" y="3900233"/>
                  </a:lnTo>
                  <a:close/>
                </a:path>
              </a:pathLst>
            </a:custGeom>
            <a:ln w="8077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3265" y="1018527"/>
              <a:ext cx="383108" cy="331148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1308" y="1018590"/>
              <a:ext cx="664946" cy="331364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990257" y="1010068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&lt;5%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6980" y="1025135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&gt;250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2083" y="3979027"/>
            <a:ext cx="557530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&lt;70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&lt;54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43649" y="2797470"/>
            <a:ext cx="684530" cy="3695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5890" marR="128270" indent="-635" algn="ctr">
              <a:lnSpc>
                <a:spcPts val="860"/>
              </a:lnSpc>
              <a:spcBef>
                <a:spcPts val="240"/>
              </a:spcBef>
            </a:pP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Rango</a:t>
            </a:r>
            <a:r>
              <a:rPr sz="800" b="1" spc="500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objetivo</a:t>
            </a:r>
            <a:endParaRPr sz="800">
              <a:latin typeface="OpenSans-SemiBold"/>
              <a:cs typeface="OpenSans-SemiBold"/>
            </a:endParaRPr>
          </a:p>
          <a:p>
            <a:pPr algn="ctr">
              <a:lnSpc>
                <a:spcPts val="840"/>
              </a:lnSpc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70-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180mg/dL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6980" y="1538387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&gt;180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6231" y="1494206"/>
            <a:ext cx="4400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&lt;25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5898" y="2845390"/>
            <a:ext cx="3409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3C3C3B"/>
                </a:solidFill>
                <a:latin typeface="Open Sans"/>
                <a:cs typeface="Open Sans"/>
              </a:rPr>
              <a:t>&gt;70%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6515" y="4136181"/>
            <a:ext cx="419734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&lt;4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0954" y="4075065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&lt;1%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0923" y="2506509"/>
            <a:ext cx="2706370" cy="1807845"/>
            <a:chOff x="5680923" y="2506509"/>
            <a:chExt cx="2706370" cy="1807845"/>
          </a:xfrm>
        </p:grpSpPr>
        <p:sp>
          <p:nvSpPr>
            <p:cNvPr id="16" name="object 16"/>
            <p:cNvSpPr/>
            <p:nvPr/>
          </p:nvSpPr>
          <p:spPr>
            <a:xfrm>
              <a:off x="6468257" y="4201186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5" h="107314">
                  <a:moveTo>
                    <a:pt x="0" y="106895"/>
                  </a:moveTo>
                  <a:lnTo>
                    <a:pt x="106895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86574" y="4201186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86574" y="4114332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84903" y="2506509"/>
              <a:ext cx="1602105" cy="295910"/>
            </a:xfrm>
            <a:custGeom>
              <a:avLst/>
              <a:gdLst/>
              <a:ahLst/>
              <a:cxnLst/>
              <a:rect l="l" t="t" r="r" b="b"/>
              <a:pathLst>
                <a:path w="1602104" h="295910">
                  <a:moveTo>
                    <a:pt x="1602054" y="0"/>
                  </a:moveTo>
                  <a:lnTo>
                    <a:pt x="96494" y="0"/>
                  </a:lnTo>
                  <a:lnTo>
                    <a:pt x="0" y="149009"/>
                  </a:lnTo>
                  <a:lnTo>
                    <a:pt x="96494" y="295617"/>
                  </a:lnTo>
                  <a:lnTo>
                    <a:pt x="1602054" y="295617"/>
                  </a:lnTo>
                  <a:lnTo>
                    <a:pt x="1602054" y="0"/>
                  </a:lnTo>
                  <a:close/>
                </a:path>
              </a:pathLst>
            </a:custGeom>
            <a:solidFill>
              <a:srgbClr val="56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44008" y="544576"/>
            <a:ext cx="2364105" cy="287020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250"/>
              </a:spcBef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Diabetes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1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&amp;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OpenSans-Semibold"/>
                <a:cs typeface="OpenSans-Semibold"/>
              </a:rPr>
              <a:t>2</a:t>
            </a:r>
            <a:endParaRPr sz="1300">
              <a:latin typeface="OpenSans-Semibold"/>
              <a:cs typeface="OpenSans-Semibold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22" name="object 22"/>
            <p:cNvSpPr/>
            <p:nvPr/>
          </p:nvSpPr>
          <p:spPr>
            <a:xfrm>
              <a:off x="8852770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845154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566" y="3080383"/>
            <a:ext cx="101688" cy="101701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25158" y="2132961"/>
            <a:ext cx="3552825" cy="171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¿CUÁLES</a:t>
            </a:r>
            <a:r>
              <a:rPr sz="1500" b="1" spc="-3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25" dirty="0">
                <a:solidFill>
                  <a:srgbClr val="475563"/>
                </a:solidFill>
                <a:latin typeface="Open Sans"/>
                <a:cs typeface="Open Sans"/>
              </a:rPr>
              <a:t>SON</a:t>
            </a:r>
            <a:endParaRPr sz="1500">
              <a:latin typeface="Open Sans"/>
              <a:cs typeface="Open Sans"/>
            </a:endParaRPr>
          </a:p>
          <a:p>
            <a:pPr marL="12700" marR="845185">
              <a:lnSpc>
                <a:spcPts val="1800"/>
              </a:lnSpc>
              <a:spcBef>
                <a:spcPts val="55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LOS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OBJETIVOS DE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CONTROL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PARA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ESTE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PACIENTE?</a:t>
            </a:r>
            <a:endParaRPr sz="15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EDAD:</a:t>
            </a:r>
            <a:r>
              <a:rPr sz="1000" b="1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paciente</a:t>
            </a:r>
            <a:r>
              <a:rPr sz="1000" spc="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relativamente</a:t>
            </a:r>
            <a:r>
              <a:rPr sz="1000" spc="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joven.</a:t>
            </a:r>
            <a:endParaRPr sz="1000">
              <a:latin typeface="Open Sans"/>
              <a:cs typeface="Open Sans"/>
            </a:endParaRPr>
          </a:p>
          <a:p>
            <a:pPr marL="231140" marR="5080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SITUACIÓN</a:t>
            </a:r>
            <a:r>
              <a:rPr sz="10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FUNCIONAL:</a:t>
            </a:r>
            <a:r>
              <a:rPr sz="1000" b="1" spc="-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FFSS</a:t>
            </a:r>
            <a:r>
              <a:rPr sz="1000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conservadas,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autónoma,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probable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depresión.</a:t>
            </a:r>
            <a:endParaRPr sz="100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  <a:spcBef>
                <a:spcPts val="600"/>
              </a:spcBef>
            </a:pPr>
            <a:r>
              <a:rPr sz="1000" b="1" spc="-10" dirty="0">
                <a:solidFill>
                  <a:srgbClr val="475563"/>
                </a:solidFill>
                <a:latin typeface="Open Sans"/>
                <a:cs typeface="Open Sans"/>
              </a:rPr>
              <a:t>COMORBILIDADES:</a:t>
            </a:r>
            <a:r>
              <a:rPr sz="1000" b="1" spc="7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475563"/>
                </a:solidFill>
                <a:latin typeface="Open Sans"/>
                <a:cs typeface="Open Sans"/>
              </a:rPr>
              <a:t>no.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566" y="3695978"/>
            <a:ext cx="101688" cy="101701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566" y="3320603"/>
            <a:ext cx="101688" cy="101688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737857" y="1781530"/>
            <a:ext cx="998855" cy="59690"/>
            <a:chOff x="737857" y="1781530"/>
            <a:chExt cx="998855" cy="59690"/>
          </a:xfrm>
        </p:grpSpPr>
        <p:sp>
          <p:nvSpPr>
            <p:cNvPr id="38" name="object 38"/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5177" y="1194555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068033" y="2516656"/>
            <a:ext cx="1191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HbA1c</a:t>
            </a:r>
            <a:r>
              <a:rPr sz="16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≈ </a:t>
            </a:r>
            <a:r>
              <a:rPr sz="1600" b="1" spc="-25" dirty="0">
                <a:solidFill>
                  <a:srgbClr val="FFFFFF"/>
                </a:solidFill>
                <a:latin typeface="Open Sans"/>
                <a:cs typeface="Open Sans"/>
              </a:rPr>
              <a:t>7%</a:t>
            </a:r>
            <a:endParaRPr sz="1600">
              <a:latin typeface="Open Sans"/>
              <a:cs typeface="Open Sans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5137F44D-DDEF-364C-E1AC-913081B732B3}"/>
              </a:ext>
            </a:extLst>
          </p:cNvPr>
          <p:cNvSpPr/>
          <p:nvPr/>
        </p:nvSpPr>
        <p:spPr>
          <a:xfrm>
            <a:off x="4419600" y="263254"/>
            <a:ext cx="4038600" cy="4445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Imagen 50" descr="Escala de tiempo&#10;&#10;Descripción generada automáticamente">
            <a:extLst>
              <a:ext uri="{FF2B5EF4-FFF2-40B4-BE49-F238E27FC236}">
                <a16:creationId xmlns:a16="http://schemas.microsoft.com/office/drawing/2014/main" id="{E83C5D8E-FB72-E38C-DDC1-F747DC1DA0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542925"/>
            <a:ext cx="3606800" cy="4013200"/>
          </a:xfrm>
          <a:prstGeom prst="rect">
            <a:avLst/>
          </a:prstGeom>
        </p:spPr>
      </p:pic>
      <p:sp>
        <p:nvSpPr>
          <p:cNvPr id="49" name="object 31">
            <a:extLst>
              <a:ext uri="{FF2B5EF4-FFF2-40B4-BE49-F238E27FC236}">
                <a16:creationId xmlns:a16="http://schemas.microsoft.com/office/drawing/2014/main" id="{E4D3036E-9DAE-5D92-8EA0-348359EB1AAC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6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98">
            <a:extLst>
              <a:ext uri="{FF2B5EF4-FFF2-40B4-BE49-F238E27FC236}">
                <a16:creationId xmlns:a16="http://schemas.microsoft.com/office/drawing/2014/main" id="{7C9AFC4D-A269-5ED6-E983-655DC77FBF4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3" name="object 32">
            <a:extLst>
              <a:ext uri="{FF2B5EF4-FFF2-40B4-BE49-F238E27FC236}">
                <a16:creationId xmlns:a16="http://schemas.microsoft.com/office/drawing/2014/main" id="{D2338FA9-A85A-CE5F-B92E-497F3BA2A85C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1978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MARI </a:t>
            </a:r>
            <a:r>
              <a:rPr lang="es-ES" sz="1800" spc="-25" dirty="0">
                <a:solidFill>
                  <a:srgbClr val="475563"/>
                </a:solidFill>
              </a:rPr>
              <a:t>PAZ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54" name="object 43">
            <a:extLst>
              <a:ext uri="{FF2B5EF4-FFF2-40B4-BE49-F238E27FC236}">
                <a16:creationId xmlns:a16="http://schemas.microsoft.com/office/drawing/2014/main" id="{286A7184-FBE1-3291-AA54-912F98875DBA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5264" y="18504"/>
            <a:ext cx="6470650" cy="5126355"/>
            <a:chOff x="2665264" y="18504"/>
            <a:chExt cx="6470650" cy="5126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9803" y="18504"/>
              <a:ext cx="6455662" cy="5125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6790" y="456311"/>
              <a:ext cx="5574665" cy="4418330"/>
            </a:xfrm>
            <a:custGeom>
              <a:avLst/>
              <a:gdLst/>
              <a:ahLst/>
              <a:cxnLst/>
              <a:rect l="l" t="t" r="r" b="b"/>
              <a:pathLst>
                <a:path w="5574665" h="4418330">
                  <a:moveTo>
                    <a:pt x="5574144" y="0"/>
                  </a:moveTo>
                  <a:lnTo>
                    <a:pt x="0" y="0"/>
                  </a:lnTo>
                  <a:lnTo>
                    <a:pt x="0" y="4418317"/>
                  </a:lnTo>
                  <a:lnTo>
                    <a:pt x="5574144" y="4418317"/>
                  </a:lnTo>
                  <a:lnTo>
                    <a:pt x="5574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2868" y="536105"/>
              <a:ext cx="5391746" cy="42648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6551" y="2179548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790" y="0"/>
                  </a:moveTo>
                  <a:lnTo>
                    <a:pt x="106548" y="7942"/>
                  </a:lnTo>
                  <a:lnTo>
                    <a:pt x="63782" y="30058"/>
                  </a:lnTo>
                  <a:lnTo>
                    <a:pt x="30058" y="63782"/>
                  </a:lnTo>
                  <a:lnTo>
                    <a:pt x="7942" y="106548"/>
                  </a:lnTo>
                  <a:lnTo>
                    <a:pt x="0" y="155790"/>
                  </a:lnTo>
                  <a:lnTo>
                    <a:pt x="7942" y="205033"/>
                  </a:lnTo>
                  <a:lnTo>
                    <a:pt x="30058" y="247799"/>
                  </a:lnTo>
                  <a:lnTo>
                    <a:pt x="63782" y="281523"/>
                  </a:lnTo>
                  <a:lnTo>
                    <a:pt x="106548" y="303639"/>
                  </a:lnTo>
                  <a:lnTo>
                    <a:pt x="155790" y="311581"/>
                  </a:lnTo>
                  <a:lnTo>
                    <a:pt x="205033" y="303639"/>
                  </a:lnTo>
                  <a:lnTo>
                    <a:pt x="247799" y="281523"/>
                  </a:lnTo>
                  <a:lnTo>
                    <a:pt x="281523" y="247799"/>
                  </a:lnTo>
                  <a:lnTo>
                    <a:pt x="303639" y="205033"/>
                  </a:lnTo>
                  <a:lnTo>
                    <a:pt x="311581" y="155790"/>
                  </a:lnTo>
                  <a:lnTo>
                    <a:pt x="303639" y="106548"/>
                  </a:lnTo>
                  <a:lnTo>
                    <a:pt x="281523" y="63782"/>
                  </a:lnTo>
                  <a:lnTo>
                    <a:pt x="247799" y="30058"/>
                  </a:lnTo>
                  <a:lnTo>
                    <a:pt x="205033" y="7942"/>
                  </a:lnTo>
                  <a:lnTo>
                    <a:pt x="155790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6551" y="2179548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311581" y="155790"/>
                  </a:moveTo>
                  <a:lnTo>
                    <a:pt x="303639" y="205033"/>
                  </a:lnTo>
                  <a:lnTo>
                    <a:pt x="281523" y="247799"/>
                  </a:lnTo>
                  <a:lnTo>
                    <a:pt x="247799" y="281523"/>
                  </a:lnTo>
                  <a:lnTo>
                    <a:pt x="205033" y="303639"/>
                  </a:lnTo>
                  <a:lnTo>
                    <a:pt x="155790" y="311581"/>
                  </a:lnTo>
                  <a:lnTo>
                    <a:pt x="106548" y="303639"/>
                  </a:lnTo>
                  <a:lnTo>
                    <a:pt x="63782" y="281523"/>
                  </a:lnTo>
                  <a:lnTo>
                    <a:pt x="30058" y="247799"/>
                  </a:lnTo>
                  <a:lnTo>
                    <a:pt x="7942" y="205033"/>
                  </a:lnTo>
                  <a:lnTo>
                    <a:pt x="0" y="155790"/>
                  </a:lnTo>
                  <a:lnTo>
                    <a:pt x="7942" y="106548"/>
                  </a:lnTo>
                  <a:lnTo>
                    <a:pt x="30058" y="63782"/>
                  </a:lnTo>
                  <a:lnTo>
                    <a:pt x="63782" y="30058"/>
                  </a:lnTo>
                  <a:lnTo>
                    <a:pt x="106548" y="7942"/>
                  </a:lnTo>
                  <a:lnTo>
                    <a:pt x="155790" y="0"/>
                  </a:lnTo>
                  <a:lnTo>
                    <a:pt x="205033" y="7942"/>
                  </a:lnTo>
                  <a:lnTo>
                    <a:pt x="247799" y="30058"/>
                  </a:lnTo>
                  <a:lnTo>
                    <a:pt x="281523" y="63782"/>
                  </a:lnTo>
                  <a:lnTo>
                    <a:pt x="303639" y="106548"/>
                  </a:lnTo>
                  <a:lnTo>
                    <a:pt x="311581" y="155790"/>
                  </a:lnTo>
                  <a:close/>
                </a:path>
              </a:pathLst>
            </a:custGeom>
            <a:ln w="9906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2422" y="2129650"/>
              <a:ext cx="161925" cy="310515"/>
            </a:xfrm>
            <a:custGeom>
              <a:avLst/>
              <a:gdLst/>
              <a:ahLst/>
              <a:cxnLst/>
              <a:rect l="l" t="t" r="r" b="b"/>
              <a:pathLst>
                <a:path w="161925" h="310514">
                  <a:moveTo>
                    <a:pt x="161594" y="240487"/>
                  </a:moveTo>
                  <a:lnTo>
                    <a:pt x="159562" y="235724"/>
                  </a:lnTo>
                  <a:lnTo>
                    <a:pt x="107061" y="185508"/>
                  </a:lnTo>
                  <a:lnTo>
                    <a:pt x="100926" y="181635"/>
                  </a:lnTo>
                  <a:lnTo>
                    <a:pt x="94030" y="180441"/>
                  </a:lnTo>
                  <a:lnTo>
                    <a:pt x="87198" y="181940"/>
                  </a:lnTo>
                  <a:lnTo>
                    <a:pt x="81241" y="186080"/>
                  </a:lnTo>
                  <a:lnTo>
                    <a:pt x="77368" y="192214"/>
                  </a:lnTo>
                  <a:lnTo>
                    <a:pt x="76174" y="199110"/>
                  </a:lnTo>
                  <a:lnTo>
                    <a:pt x="77673" y="205955"/>
                  </a:lnTo>
                  <a:lnTo>
                    <a:pt x="81813" y="211899"/>
                  </a:lnTo>
                  <a:lnTo>
                    <a:pt x="93472" y="223050"/>
                  </a:lnTo>
                  <a:lnTo>
                    <a:pt x="7289" y="223050"/>
                  </a:lnTo>
                  <a:lnTo>
                    <a:pt x="0" y="230327"/>
                  </a:lnTo>
                  <a:lnTo>
                    <a:pt x="0" y="260616"/>
                  </a:lnTo>
                  <a:lnTo>
                    <a:pt x="7289" y="267906"/>
                  </a:lnTo>
                  <a:lnTo>
                    <a:pt x="93459" y="267906"/>
                  </a:lnTo>
                  <a:lnTo>
                    <a:pt x="81813" y="279044"/>
                  </a:lnTo>
                  <a:lnTo>
                    <a:pt x="77673" y="285000"/>
                  </a:lnTo>
                  <a:lnTo>
                    <a:pt x="76174" y="291833"/>
                  </a:lnTo>
                  <a:lnTo>
                    <a:pt x="77368" y="298729"/>
                  </a:lnTo>
                  <a:lnTo>
                    <a:pt x="81241" y="304863"/>
                  </a:lnTo>
                  <a:lnTo>
                    <a:pt x="84823" y="308610"/>
                  </a:lnTo>
                  <a:lnTo>
                    <a:pt x="89623" y="310502"/>
                  </a:lnTo>
                  <a:lnTo>
                    <a:pt x="94437" y="310502"/>
                  </a:lnTo>
                  <a:lnTo>
                    <a:pt x="98971" y="310502"/>
                  </a:lnTo>
                  <a:lnTo>
                    <a:pt x="103517" y="308825"/>
                  </a:lnTo>
                  <a:lnTo>
                    <a:pt x="159562" y="255231"/>
                  </a:lnTo>
                  <a:lnTo>
                    <a:pt x="161594" y="250456"/>
                  </a:lnTo>
                  <a:lnTo>
                    <a:pt x="161594" y="240487"/>
                  </a:lnTo>
                  <a:close/>
                </a:path>
                <a:path w="161925" h="310514">
                  <a:moveTo>
                    <a:pt x="161594" y="60032"/>
                  </a:moveTo>
                  <a:lnTo>
                    <a:pt x="159562" y="55270"/>
                  </a:lnTo>
                  <a:lnTo>
                    <a:pt x="107061" y="5054"/>
                  </a:lnTo>
                  <a:lnTo>
                    <a:pt x="100926" y="1181"/>
                  </a:lnTo>
                  <a:lnTo>
                    <a:pt x="94030" y="0"/>
                  </a:lnTo>
                  <a:lnTo>
                    <a:pt x="87198" y="1485"/>
                  </a:lnTo>
                  <a:lnTo>
                    <a:pt x="81241" y="5626"/>
                  </a:lnTo>
                  <a:lnTo>
                    <a:pt x="77368" y="11760"/>
                  </a:lnTo>
                  <a:lnTo>
                    <a:pt x="76174" y="18656"/>
                  </a:lnTo>
                  <a:lnTo>
                    <a:pt x="77673" y="25501"/>
                  </a:lnTo>
                  <a:lnTo>
                    <a:pt x="81813" y="31445"/>
                  </a:lnTo>
                  <a:lnTo>
                    <a:pt x="93472" y="42595"/>
                  </a:lnTo>
                  <a:lnTo>
                    <a:pt x="7289" y="42595"/>
                  </a:lnTo>
                  <a:lnTo>
                    <a:pt x="0" y="49872"/>
                  </a:lnTo>
                  <a:lnTo>
                    <a:pt x="0" y="80162"/>
                  </a:lnTo>
                  <a:lnTo>
                    <a:pt x="7289" y="87452"/>
                  </a:lnTo>
                  <a:lnTo>
                    <a:pt x="93459" y="87452"/>
                  </a:lnTo>
                  <a:lnTo>
                    <a:pt x="81813" y="98590"/>
                  </a:lnTo>
                  <a:lnTo>
                    <a:pt x="77673" y="104546"/>
                  </a:lnTo>
                  <a:lnTo>
                    <a:pt x="76174" y="111379"/>
                  </a:lnTo>
                  <a:lnTo>
                    <a:pt x="77368" y="118287"/>
                  </a:lnTo>
                  <a:lnTo>
                    <a:pt x="81241" y="124409"/>
                  </a:lnTo>
                  <a:lnTo>
                    <a:pt x="84823" y="128155"/>
                  </a:lnTo>
                  <a:lnTo>
                    <a:pt x="89623" y="130048"/>
                  </a:lnTo>
                  <a:lnTo>
                    <a:pt x="94437" y="130048"/>
                  </a:lnTo>
                  <a:lnTo>
                    <a:pt x="98971" y="130048"/>
                  </a:lnTo>
                  <a:lnTo>
                    <a:pt x="103517" y="128371"/>
                  </a:lnTo>
                  <a:lnTo>
                    <a:pt x="159562" y="74777"/>
                  </a:lnTo>
                  <a:lnTo>
                    <a:pt x="161594" y="70002"/>
                  </a:lnTo>
                  <a:lnTo>
                    <a:pt x="161594" y="60032"/>
                  </a:lnTo>
                  <a:close/>
                </a:path>
              </a:pathLst>
            </a:custGeom>
            <a:solidFill>
              <a:srgbClr val="F5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4240" y="2129174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0"/>
                  </a:moveTo>
                  <a:lnTo>
                    <a:pt x="52565" y="0"/>
                  </a:lnTo>
                  <a:lnTo>
                    <a:pt x="32157" y="4148"/>
                  </a:lnTo>
                  <a:lnTo>
                    <a:pt x="15443" y="15444"/>
                  </a:lnTo>
                  <a:lnTo>
                    <a:pt x="4148" y="32162"/>
                  </a:lnTo>
                  <a:lnTo>
                    <a:pt x="0" y="52577"/>
                  </a:lnTo>
                  <a:lnTo>
                    <a:pt x="0" y="83959"/>
                  </a:lnTo>
                  <a:lnTo>
                    <a:pt x="4148" y="104367"/>
                  </a:lnTo>
                  <a:lnTo>
                    <a:pt x="15443" y="121081"/>
                  </a:lnTo>
                  <a:lnTo>
                    <a:pt x="32157" y="132376"/>
                  </a:lnTo>
                  <a:lnTo>
                    <a:pt x="52565" y="136525"/>
                  </a:lnTo>
                  <a:lnTo>
                    <a:pt x="1612595" y="136525"/>
                  </a:lnTo>
                  <a:lnTo>
                    <a:pt x="1633008" y="132376"/>
                  </a:lnTo>
                  <a:lnTo>
                    <a:pt x="1649722" y="121081"/>
                  </a:lnTo>
                  <a:lnTo>
                    <a:pt x="1661013" y="104367"/>
                  </a:lnTo>
                  <a:lnTo>
                    <a:pt x="1665160" y="83959"/>
                  </a:lnTo>
                  <a:lnTo>
                    <a:pt x="1665160" y="52577"/>
                  </a:lnTo>
                  <a:lnTo>
                    <a:pt x="1661013" y="32162"/>
                  </a:lnTo>
                  <a:lnTo>
                    <a:pt x="1649722" y="15444"/>
                  </a:lnTo>
                  <a:lnTo>
                    <a:pt x="1633008" y="4148"/>
                  </a:lnTo>
                  <a:lnTo>
                    <a:pt x="1612595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4240" y="2129174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136525"/>
                  </a:moveTo>
                  <a:lnTo>
                    <a:pt x="52565" y="136525"/>
                  </a:lnTo>
                  <a:lnTo>
                    <a:pt x="32157" y="132376"/>
                  </a:lnTo>
                  <a:lnTo>
                    <a:pt x="15443" y="121081"/>
                  </a:lnTo>
                  <a:lnTo>
                    <a:pt x="4148" y="104367"/>
                  </a:lnTo>
                  <a:lnTo>
                    <a:pt x="0" y="83959"/>
                  </a:lnTo>
                  <a:lnTo>
                    <a:pt x="0" y="52577"/>
                  </a:lnTo>
                  <a:lnTo>
                    <a:pt x="4148" y="32162"/>
                  </a:lnTo>
                  <a:lnTo>
                    <a:pt x="15443" y="15444"/>
                  </a:lnTo>
                  <a:lnTo>
                    <a:pt x="32157" y="4148"/>
                  </a:lnTo>
                  <a:lnTo>
                    <a:pt x="52565" y="0"/>
                  </a:lnTo>
                  <a:lnTo>
                    <a:pt x="1612595" y="0"/>
                  </a:lnTo>
                  <a:lnTo>
                    <a:pt x="1633008" y="4148"/>
                  </a:lnTo>
                  <a:lnTo>
                    <a:pt x="1649722" y="15444"/>
                  </a:lnTo>
                  <a:lnTo>
                    <a:pt x="1661013" y="32162"/>
                  </a:lnTo>
                  <a:lnTo>
                    <a:pt x="1665160" y="52577"/>
                  </a:lnTo>
                  <a:lnTo>
                    <a:pt x="1665160" y="83959"/>
                  </a:lnTo>
                  <a:lnTo>
                    <a:pt x="1661013" y="104367"/>
                  </a:lnTo>
                  <a:lnTo>
                    <a:pt x="1649722" y="121081"/>
                  </a:lnTo>
                  <a:lnTo>
                    <a:pt x="1633008" y="132376"/>
                  </a:lnTo>
                  <a:lnTo>
                    <a:pt x="1612595" y="136525"/>
                  </a:lnTo>
                  <a:close/>
                </a:path>
              </a:pathLst>
            </a:custGeom>
            <a:ln w="9334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4239" y="2265379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0"/>
                  </a:moveTo>
                  <a:lnTo>
                    <a:pt x="80873" y="0"/>
                  </a:lnTo>
                  <a:lnTo>
                    <a:pt x="49468" y="6380"/>
                  </a:lnTo>
                  <a:lnTo>
                    <a:pt x="23753" y="23753"/>
                  </a:lnTo>
                  <a:lnTo>
                    <a:pt x="6380" y="49468"/>
                  </a:lnTo>
                  <a:lnTo>
                    <a:pt x="0" y="80873"/>
                  </a:lnTo>
                  <a:lnTo>
                    <a:pt x="0" y="142493"/>
                  </a:lnTo>
                  <a:lnTo>
                    <a:pt x="6380" y="173898"/>
                  </a:lnTo>
                  <a:lnTo>
                    <a:pt x="23753" y="199613"/>
                  </a:lnTo>
                  <a:lnTo>
                    <a:pt x="49468" y="216987"/>
                  </a:lnTo>
                  <a:lnTo>
                    <a:pt x="80873" y="223367"/>
                  </a:lnTo>
                  <a:lnTo>
                    <a:pt x="2327592" y="223367"/>
                  </a:lnTo>
                  <a:lnTo>
                    <a:pt x="2358992" y="216987"/>
                  </a:lnTo>
                  <a:lnTo>
                    <a:pt x="2384707" y="199613"/>
                  </a:lnTo>
                  <a:lnTo>
                    <a:pt x="2402083" y="173898"/>
                  </a:lnTo>
                  <a:lnTo>
                    <a:pt x="2408466" y="142493"/>
                  </a:lnTo>
                  <a:lnTo>
                    <a:pt x="2408466" y="80873"/>
                  </a:lnTo>
                  <a:lnTo>
                    <a:pt x="2402083" y="49468"/>
                  </a:lnTo>
                  <a:lnTo>
                    <a:pt x="2384707" y="23753"/>
                  </a:lnTo>
                  <a:lnTo>
                    <a:pt x="2358992" y="6380"/>
                  </a:lnTo>
                  <a:lnTo>
                    <a:pt x="2327592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4239" y="2265379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223367"/>
                  </a:moveTo>
                  <a:lnTo>
                    <a:pt x="80873" y="223367"/>
                  </a:lnTo>
                  <a:lnTo>
                    <a:pt x="49468" y="216987"/>
                  </a:lnTo>
                  <a:lnTo>
                    <a:pt x="23753" y="199613"/>
                  </a:lnTo>
                  <a:lnTo>
                    <a:pt x="6380" y="173898"/>
                  </a:lnTo>
                  <a:lnTo>
                    <a:pt x="0" y="142493"/>
                  </a:lnTo>
                  <a:lnTo>
                    <a:pt x="0" y="80873"/>
                  </a:lnTo>
                  <a:lnTo>
                    <a:pt x="6380" y="49468"/>
                  </a:lnTo>
                  <a:lnTo>
                    <a:pt x="23753" y="23753"/>
                  </a:lnTo>
                  <a:lnTo>
                    <a:pt x="49468" y="6380"/>
                  </a:lnTo>
                  <a:lnTo>
                    <a:pt x="80873" y="0"/>
                  </a:lnTo>
                  <a:lnTo>
                    <a:pt x="2327592" y="0"/>
                  </a:lnTo>
                  <a:lnTo>
                    <a:pt x="2358992" y="6380"/>
                  </a:lnTo>
                  <a:lnTo>
                    <a:pt x="2384707" y="23753"/>
                  </a:lnTo>
                  <a:lnTo>
                    <a:pt x="2402083" y="49468"/>
                  </a:lnTo>
                  <a:lnTo>
                    <a:pt x="2408466" y="80873"/>
                  </a:lnTo>
                  <a:lnTo>
                    <a:pt x="2408466" y="142493"/>
                  </a:lnTo>
                  <a:lnTo>
                    <a:pt x="2402083" y="173898"/>
                  </a:lnTo>
                  <a:lnTo>
                    <a:pt x="2384707" y="199613"/>
                  </a:lnTo>
                  <a:lnTo>
                    <a:pt x="2358992" y="216987"/>
                  </a:lnTo>
                  <a:lnTo>
                    <a:pt x="2327592" y="223367"/>
                  </a:lnTo>
                  <a:close/>
                </a:path>
              </a:pathLst>
            </a:custGeom>
            <a:ln w="9258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21136" y="760782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0"/>
                  </a:moveTo>
                  <a:lnTo>
                    <a:pt x="77927" y="0"/>
                  </a:lnTo>
                  <a:lnTo>
                    <a:pt x="47668" y="6148"/>
                  </a:lnTo>
                  <a:lnTo>
                    <a:pt x="22890" y="22890"/>
                  </a:lnTo>
                  <a:lnTo>
                    <a:pt x="6148" y="47668"/>
                  </a:lnTo>
                  <a:lnTo>
                    <a:pt x="0" y="77927"/>
                  </a:lnTo>
                  <a:lnTo>
                    <a:pt x="0" y="93916"/>
                  </a:lnTo>
                  <a:lnTo>
                    <a:pt x="6148" y="124167"/>
                  </a:lnTo>
                  <a:lnTo>
                    <a:pt x="22890" y="148942"/>
                  </a:lnTo>
                  <a:lnTo>
                    <a:pt x="47668" y="165682"/>
                  </a:lnTo>
                  <a:lnTo>
                    <a:pt x="77927" y="171830"/>
                  </a:lnTo>
                  <a:lnTo>
                    <a:pt x="2828798" y="171830"/>
                  </a:lnTo>
                  <a:lnTo>
                    <a:pt x="2859049" y="165682"/>
                  </a:lnTo>
                  <a:lnTo>
                    <a:pt x="2883823" y="148942"/>
                  </a:lnTo>
                  <a:lnTo>
                    <a:pt x="2900564" y="124167"/>
                  </a:lnTo>
                  <a:lnTo>
                    <a:pt x="2906712" y="93916"/>
                  </a:lnTo>
                  <a:lnTo>
                    <a:pt x="2906712" y="77927"/>
                  </a:lnTo>
                  <a:lnTo>
                    <a:pt x="2900564" y="47668"/>
                  </a:lnTo>
                  <a:lnTo>
                    <a:pt x="2883823" y="22890"/>
                  </a:lnTo>
                  <a:lnTo>
                    <a:pt x="2859049" y="6148"/>
                  </a:lnTo>
                  <a:lnTo>
                    <a:pt x="2828798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1136" y="760782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171830"/>
                  </a:moveTo>
                  <a:lnTo>
                    <a:pt x="77927" y="171830"/>
                  </a:lnTo>
                  <a:lnTo>
                    <a:pt x="47668" y="165682"/>
                  </a:lnTo>
                  <a:lnTo>
                    <a:pt x="22890" y="148942"/>
                  </a:lnTo>
                  <a:lnTo>
                    <a:pt x="6148" y="124167"/>
                  </a:lnTo>
                  <a:lnTo>
                    <a:pt x="0" y="93916"/>
                  </a:lnTo>
                  <a:lnTo>
                    <a:pt x="0" y="77927"/>
                  </a:lnTo>
                  <a:lnTo>
                    <a:pt x="6148" y="47668"/>
                  </a:lnTo>
                  <a:lnTo>
                    <a:pt x="22890" y="22890"/>
                  </a:lnTo>
                  <a:lnTo>
                    <a:pt x="47668" y="6148"/>
                  </a:lnTo>
                  <a:lnTo>
                    <a:pt x="77927" y="0"/>
                  </a:lnTo>
                  <a:lnTo>
                    <a:pt x="2828798" y="0"/>
                  </a:lnTo>
                  <a:lnTo>
                    <a:pt x="2859049" y="6148"/>
                  </a:lnTo>
                  <a:lnTo>
                    <a:pt x="2883823" y="22890"/>
                  </a:lnTo>
                  <a:lnTo>
                    <a:pt x="2900564" y="47668"/>
                  </a:lnTo>
                  <a:lnTo>
                    <a:pt x="2906712" y="77927"/>
                  </a:lnTo>
                  <a:lnTo>
                    <a:pt x="2906712" y="93916"/>
                  </a:lnTo>
                  <a:lnTo>
                    <a:pt x="2900564" y="124167"/>
                  </a:lnTo>
                  <a:lnTo>
                    <a:pt x="2883823" y="148942"/>
                  </a:lnTo>
                  <a:lnTo>
                    <a:pt x="2859049" y="165682"/>
                  </a:lnTo>
                  <a:lnTo>
                    <a:pt x="2828798" y="171830"/>
                  </a:lnTo>
                  <a:close/>
                </a:path>
              </a:pathLst>
            </a:custGeom>
            <a:ln w="11049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5977" y="929537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10210" y="0"/>
                  </a:moveTo>
                  <a:lnTo>
                    <a:pt x="0" y="7556"/>
                  </a:lnTo>
                </a:path>
              </a:pathLst>
            </a:custGeom>
            <a:ln w="9525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9600" y="952131"/>
              <a:ext cx="1736089" cy="1285875"/>
            </a:xfrm>
            <a:custGeom>
              <a:avLst/>
              <a:gdLst/>
              <a:ahLst/>
              <a:cxnLst/>
              <a:rect l="l" t="t" r="r" b="b"/>
              <a:pathLst>
                <a:path w="1736089" h="1285875">
                  <a:moveTo>
                    <a:pt x="1736077" y="0"/>
                  </a:moveTo>
                  <a:lnTo>
                    <a:pt x="0" y="1285633"/>
                  </a:lnTo>
                </a:path>
              </a:pathLst>
            </a:custGeom>
            <a:ln w="9525">
              <a:solidFill>
                <a:srgbClr val="CB35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5264" y="2216357"/>
              <a:ext cx="70839" cy="70839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29222" y="2747315"/>
          <a:ext cx="2706370" cy="1370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marL="127000">
                        <a:lnSpc>
                          <a:spcPts val="825"/>
                        </a:lnSpc>
                        <a:spcBef>
                          <a:spcPts val="100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GMI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27000">
                        <a:lnSpc>
                          <a:spcPts val="825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NO</a:t>
                      </a:r>
                      <a:r>
                        <a:rPr sz="700" b="1" spc="-3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(&gt;7%)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270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825"/>
                        </a:lnSpc>
                        <a:spcBef>
                          <a:spcPts val="15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1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ts val="825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EN</a:t>
                      </a: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OBJETIVOS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(&lt;4%)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905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409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(&gt;25%)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206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825"/>
                        </a:lnSpc>
                        <a:spcBef>
                          <a:spcPts val="49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2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ts val="825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EN</a:t>
                      </a: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OBJETIVOS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(&lt;1%)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6223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82550">
                        <a:lnSpc>
                          <a:spcPct val="103600"/>
                        </a:lnSpc>
                        <a:spcBef>
                          <a:spcPts val="450"/>
                        </a:spcBef>
                      </a:pPr>
                      <a:r>
                        <a:rPr sz="700" b="1" spc="-20" dirty="0">
                          <a:latin typeface="OpenSans-ExtraBold"/>
                          <a:cs typeface="OpenSans-ExtraBold"/>
                        </a:rPr>
                        <a:t>BAJA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VARIABILIDAD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dirty="0">
                          <a:latin typeface="OpenSans-SemiBold"/>
                          <a:cs typeface="OpenSans-SemiBold"/>
                        </a:rPr>
                        <a:t>(CV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&lt;36%)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715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590114" y="2082997"/>
            <a:ext cx="1964689" cy="4895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EL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SENSOR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ESTÁ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ACTIVO</a:t>
            </a:r>
            <a:r>
              <a:rPr sz="1000" spc="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81</a:t>
            </a:r>
            <a:r>
              <a:rPr sz="1200" b="1" spc="-25" dirty="0">
                <a:solidFill>
                  <a:srgbClr val="475563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LECTURAS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PROMEDIO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5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/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DÍA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1157" y="2184262"/>
            <a:ext cx="103111" cy="1031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157" y="2431108"/>
            <a:ext cx="103111" cy="103124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80709B3-261E-8E1F-BAF5-ED7D46FB23B1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6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8">
            <a:extLst>
              <a:ext uri="{FF2B5EF4-FFF2-40B4-BE49-F238E27FC236}">
                <a16:creationId xmlns:a16="http://schemas.microsoft.com/office/drawing/2014/main" id="{F092FD13-1B18-914F-476E-C3BEC27DED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F14C11E-F3E9-E40A-2264-2D8ACE9CB232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1978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MARI </a:t>
            </a:r>
            <a:r>
              <a:rPr lang="es-ES" sz="1800" spc="-25" dirty="0">
                <a:solidFill>
                  <a:srgbClr val="475563"/>
                </a:solidFill>
              </a:rPr>
              <a:t>PAZ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3" name="object 43">
            <a:extLst>
              <a:ext uri="{FF2B5EF4-FFF2-40B4-BE49-F238E27FC236}">
                <a16:creationId xmlns:a16="http://schemas.microsoft.com/office/drawing/2014/main" id="{23751BB4-A45D-A265-D266-75E53564B385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object 26">
            <a:extLst>
              <a:ext uri="{FF2B5EF4-FFF2-40B4-BE49-F238E27FC236}">
                <a16:creationId xmlns:a16="http://schemas.microsoft.com/office/drawing/2014/main" id="{33F23DAD-1CA6-8769-A478-25AAC3A36881}"/>
              </a:ext>
            </a:extLst>
          </p:cNvPr>
          <p:cNvGrpSpPr/>
          <p:nvPr/>
        </p:nvGrpSpPr>
        <p:grpSpPr>
          <a:xfrm>
            <a:off x="413179" y="1867669"/>
            <a:ext cx="998855" cy="59690"/>
            <a:chOff x="737857" y="1781530"/>
            <a:chExt cx="998855" cy="59690"/>
          </a:xfrm>
        </p:grpSpPr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69ED24FB-3877-B10D-0604-BEAFE82E4A1E}"/>
                </a:ext>
              </a:extLst>
            </p:cNvPr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8">
              <a:extLst>
                <a:ext uri="{FF2B5EF4-FFF2-40B4-BE49-F238E27FC236}">
                  <a16:creationId xmlns:a16="http://schemas.microsoft.com/office/drawing/2014/main" id="{23023167-D629-E7C6-6323-CE9F935CE4ED}"/>
                </a:ext>
              </a:extLst>
            </p:cNvPr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9">
              <a:extLst>
                <a:ext uri="{FF2B5EF4-FFF2-40B4-BE49-F238E27FC236}">
                  <a16:creationId xmlns:a16="http://schemas.microsoft.com/office/drawing/2014/main" id="{D7F4B82E-7E4B-A537-2D68-99C048CA5952}"/>
                </a:ext>
              </a:extLst>
            </p:cNvPr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0">
            <a:extLst>
              <a:ext uri="{FF2B5EF4-FFF2-40B4-BE49-F238E27FC236}">
                <a16:creationId xmlns:a16="http://schemas.microsoft.com/office/drawing/2014/main" id="{763C8DAF-73EA-801F-805A-7E54E0536334}"/>
              </a:ext>
            </a:extLst>
          </p:cNvPr>
          <p:cNvSpPr txBox="1"/>
          <p:nvPr/>
        </p:nvSpPr>
        <p:spPr>
          <a:xfrm>
            <a:off x="400493" y="1280692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 dirty="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5821" y="2583954"/>
            <a:ext cx="998855" cy="59690"/>
            <a:chOff x="295821" y="2583954"/>
            <a:chExt cx="998855" cy="59690"/>
          </a:xfrm>
        </p:grpSpPr>
        <p:sp>
          <p:nvSpPr>
            <p:cNvPr id="3" name="object 3"/>
            <p:cNvSpPr/>
            <p:nvPr/>
          </p:nvSpPr>
          <p:spPr>
            <a:xfrm>
              <a:off x="295821" y="258395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8167" y="258395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1809" y="2583954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3132" y="1996974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03690" y="336321"/>
            <a:ext cx="5812155" cy="4453255"/>
          </a:xfrm>
          <a:custGeom>
            <a:avLst/>
            <a:gdLst/>
            <a:ahLst/>
            <a:cxnLst/>
            <a:rect l="l" t="t" r="r" b="b"/>
            <a:pathLst>
              <a:path w="5812155" h="4453255">
                <a:moveTo>
                  <a:pt x="5811786" y="0"/>
                </a:moveTo>
                <a:lnTo>
                  <a:pt x="0" y="0"/>
                </a:lnTo>
                <a:lnTo>
                  <a:pt x="0" y="4453039"/>
                </a:lnTo>
                <a:lnTo>
                  <a:pt x="5811786" y="4453039"/>
                </a:lnTo>
                <a:lnTo>
                  <a:pt x="58117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511287" y="119270"/>
            <a:ext cx="6420678" cy="4870173"/>
            <a:chOff x="2511287" y="119270"/>
            <a:chExt cx="6420678" cy="4870173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1287" y="119270"/>
              <a:ext cx="6420678" cy="48701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5716" y="415861"/>
              <a:ext cx="5589993" cy="42601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57142" y="620348"/>
              <a:ext cx="939165" cy="674370"/>
            </a:xfrm>
            <a:custGeom>
              <a:avLst/>
              <a:gdLst/>
              <a:ahLst/>
              <a:cxnLst/>
              <a:rect l="l" t="t" r="r" b="b"/>
              <a:pathLst>
                <a:path w="939164" h="674369">
                  <a:moveTo>
                    <a:pt x="469290" y="0"/>
                  </a:moveTo>
                  <a:lnTo>
                    <a:pt x="414561" y="2266"/>
                  </a:lnTo>
                  <a:lnTo>
                    <a:pt x="361686" y="8897"/>
                  </a:lnTo>
                  <a:lnTo>
                    <a:pt x="311018" y="19639"/>
                  </a:lnTo>
                  <a:lnTo>
                    <a:pt x="262908" y="34240"/>
                  </a:lnTo>
                  <a:lnTo>
                    <a:pt x="217709" y="52447"/>
                  </a:lnTo>
                  <a:lnTo>
                    <a:pt x="175773" y="74008"/>
                  </a:lnTo>
                  <a:lnTo>
                    <a:pt x="137452" y="98669"/>
                  </a:lnTo>
                  <a:lnTo>
                    <a:pt x="103097" y="126178"/>
                  </a:lnTo>
                  <a:lnTo>
                    <a:pt x="73062" y="156282"/>
                  </a:lnTo>
                  <a:lnTo>
                    <a:pt x="47699" y="188728"/>
                  </a:lnTo>
                  <a:lnTo>
                    <a:pt x="27359" y="223263"/>
                  </a:lnTo>
                  <a:lnTo>
                    <a:pt x="12394" y="259636"/>
                  </a:lnTo>
                  <a:lnTo>
                    <a:pt x="3157" y="297592"/>
                  </a:lnTo>
                  <a:lnTo>
                    <a:pt x="0" y="336880"/>
                  </a:lnTo>
                  <a:lnTo>
                    <a:pt x="3157" y="376167"/>
                  </a:lnTo>
                  <a:lnTo>
                    <a:pt x="12394" y="414124"/>
                  </a:lnTo>
                  <a:lnTo>
                    <a:pt x="27359" y="450496"/>
                  </a:lnTo>
                  <a:lnTo>
                    <a:pt x="47699" y="485032"/>
                  </a:lnTo>
                  <a:lnTo>
                    <a:pt x="73062" y="517478"/>
                  </a:lnTo>
                  <a:lnTo>
                    <a:pt x="103097" y="547582"/>
                  </a:lnTo>
                  <a:lnTo>
                    <a:pt x="137452" y="575090"/>
                  </a:lnTo>
                  <a:lnTo>
                    <a:pt x="175773" y="599751"/>
                  </a:lnTo>
                  <a:lnTo>
                    <a:pt x="217709" y="621312"/>
                  </a:lnTo>
                  <a:lnTo>
                    <a:pt x="262908" y="639519"/>
                  </a:lnTo>
                  <a:lnTo>
                    <a:pt x="311018" y="654120"/>
                  </a:lnTo>
                  <a:lnTo>
                    <a:pt x="361686" y="664863"/>
                  </a:lnTo>
                  <a:lnTo>
                    <a:pt x="414561" y="671493"/>
                  </a:lnTo>
                  <a:lnTo>
                    <a:pt x="469290" y="673760"/>
                  </a:lnTo>
                  <a:lnTo>
                    <a:pt x="524016" y="671493"/>
                  </a:lnTo>
                  <a:lnTo>
                    <a:pt x="576889" y="664863"/>
                  </a:lnTo>
                  <a:lnTo>
                    <a:pt x="627556" y="654120"/>
                  </a:lnTo>
                  <a:lnTo>
                    <a:pt x="675664" y="639519"/>
                  </a:lnTo>
                  <a:lnTo>
                    <a:pt x="720861" y="621312"/>
                  </a:lnTo>
                  <a:lnTo>
                    <a:pt x="762797" y="599751"/>
                  </a:lnTo>
                  <a:lnTo>
                    <a:pt x="801117" y="575090"/>
                  </a:lnTo>
                  <a:lnTo>
                    <a:pt x="835471" y="547582"/>
                  </a:lnTo>
                  <a:lnTo>
                    <a:pt x="865505" y="517478"/>
                  </a:lnTo>
                  <a:lnTo>
                    <a:pt x="890869" y="485032"/>
                  </a:lnTo>
                  <a:lnTo>
                    <a:pt x="911209" y="450496"/>
                  </a:lnTo>
                  <a:lnTo>
                    <a:pt x="926173" y="414124"/>
                  </a:lnTo>
                  <a:lnTo>
                    <a:pt x="935410" y="376167"/>
                  </a:lnTo>
                  <a:lnTo>
                    <a:pt x="938568" y="336880"/>
                  </a:lnTo>
                  <a:lnTo>
                    <a:pt x="935410" y="297592"/>
                  </a:lnTo>
                  <a:lnTo>
                    <a:pt x="926173" y="259636"/>
                  </a:lnTo>
                  <a:lnTo>
                    <a:pt x="911209" y="223263"/>
                  </a:lnTo>
                  <a:lnTo>
                    <a:pt x="890869" y="188728"/>
                  </a:lnTo>
                  <a:lnTo>
                    <a:pt x="865505" y="156282"/>
                  </a:lnTo>
                  <a:lnTo>
                    <a:pt x="835471" y="126178"/>
                  </a:lnTo>
                  <a:lnTo>
                    <a:pt x="801117" y="98669"/>
                  </a:lnTo>
                  <a:lnTo>
                    <a:pt x="762797" y="74008"/>
                  </a:lnTo>
                  <a:lnTo>
                    <a:pt x="720861" y="52447"/>
                  </a:lnTo>
                  <a:lnTo>
                    <a:pt x="675664" y="34240"/>
                  </a:lnTo>
                  <a:lnTo>
                    <a:pt x="627556" y="19639"/>
                  </a:lnTo>
                  <a:lnTo>
                    <a:pt x="576889" y="8897"/>
                  </a:lnTo>
                  <a:lnTo>
                    <a:pt x="524016" y="2266"/>
                  </a:lnTo>
                  <a:lnTo>
                    <a:pt x="469290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57142" y="620348"/>
              <a:ext cx="939165" cy="674370"/>
            </a:xfrm>
            <a:custGeom>
              <a:avLst/>
              <a:gdLst/>
              <a:ahLst/>
              <a:cxnLst/>
              <a:rect l="l" t="t" r="r" b="b"/>
              <a:pathLst>
                <a:path w="939164" h="674369">
                  <a:moveTo>
                    <a:pt x="938568" y="336880"/>
                  </a:moveTo>
                  <a:lnTo>
                    <a:pt x="935410" y="376167"/>
                  </a:lnTo>
                  <a:lnTo>
                    <a:pt x="926173" y="414124"/>
                  </a:lnTo>
                  <a:lnTo>
                    <a:pt x="911209" y="450496"/>
                  </a:lnTo>
                  <a:lnTo>
                    <a:pt x="890869" y="485032"/>
                  </a:lnTo>
                  <a:lnTo>
                    <a:pt x="865505" y="517478"/>
                  </a:lnTo>
                  <a:lnTo>
                    <a:pt x="835471" y="547582"/>
                  </a:lnTo>
                  <a:lnTo>
                    <a:pt x="801117" y="575090"/>
                  </a:lnTo>
                  <a:lnTo>
                    <a:pt x="762797" y="599751"/>
                  </a:lnTo>
                  <a:lnTo>
                    <a:pt x="720861" y="621312"/>
                  </a:lnTo>
                  <a:lnTo>
                    <a:pt x="675664" y="639519"/>
                  </a:lnTo>
                  <a:lnTo>
                    <a:pt x="627556" y="654120"/>
                  </a:lnTo>
                  <a:lnTo>
                    <a:pt x="576889" y="664863"/>
                  </a:lnTo>
                  <a:lnTo>
                    <a:pt x="524016" y="671493"/>
                  </a:lnTo>
                  <a:lnTo>
                    <a:pt x="469290" y="673760"/>
                  </a:lnTo>
                  <a:lnTo>
                    <a:pt x="414561" y="671493"/>
                  </a:lnTo>
                  <a:lnTo>
                    <a:pt x="361686" y="664863"/>
                  </a:lnTo>
                  <a:lnTo>
                    <a:pt x="311018" y="654120"/>
                  </a:lnTo>
                  <a:lnTo>
                    <a:pt x="262908" y="639519"/>
                  </a:lnTo>
                  <a:lnTo>
                    <a:pt x="217709" y="621312"/>
                  </a:lnTo>
                  <a:lnTo>
                    <a:pt x="175773" y="599751"/>
                  </a:lnTo>
                  <a:lnTo>
                    <a:pt x="137452" y="575090"/>
                  </a:lnTo>
                  <a:lnTo>
                    <a:pt x="103097" y="547582"/>
                  </a:lnTo>
                  <a:lnTo>
                    <a:pt x="73062" y="517478"/>
                  </a:lnTo>
                  <a:lnTo>
                    <a:pt x="47699" y="485032"/>
                  </a:lnTo>
                  <a:lnTo>
                    <a:pt x="27359" y="450496"/>
                  </a:lnTo>
                  <a:lnTo>
                    <a:pt x="12394" y="414124"/>
                  </a:lnTo>
                  <a:lnTo>
                    <a:pt x="3157" y="376167"/>
                  </a:lnTo>
                  <a:lnTo>
                    <a:pt x="0" y="336880"/>
                  </a:lnTo>
                  <a:lnTo>
                    <a:pt x="3157" y="297592"/>
                  </a:lnTo>
                  <a:lnTo>
                    <a:pt x="12394" y="259636"/>
                  </a:lnTo>
                  <a:lnTo>
                    <a:pt x="27359" y="223263"/>
                  </a:lnTo>
                  <a:lnTo>
                    <a:pt x="47699" y="188728"/>
                  </a:lnTo>
                  <a:lnTo>
                    <a:pt x="73062" y="156282"/>
                  </a:lnTo>
                  <a:lnTo>
                    <a:pt x="103097" y="126178"/>
                  </a:lnTo>
                  <a:lnTo>
                    <a:pt x="137452" y="98669"/>
                  </a:lnTo>
                  <a:lnTo>
                    <a:pt x="175773" y="74008"/>
                  </a:lnTo>
                  <a:lnTo>
                    <a:pt x="217709" y="52447"/>
                  </a:lnTo>
                  <a:lnTo>
                    <a:pt x="262908" y="34240"/>
                  </a:lnTo>
                  <a:lnTo>
                    <a:pt x="311018" y="19639"/>
                  </a:lnTo>
                  <a:lnTo>
                    <a:pt x="361686" y="8897"/>
                  </a:lnTo>
                  <a:lnTo>
                    <a:pt x="414561" y="2266"/>
                  </a:lnTo>
                  <a:lnTo>
                    <a:pt x="469290" y="0"/>
                  </a:lnTo>
                  <a:lnTo>
                    <a:pt x="524016" y="2266"/>
                  </a:lnTo>
                  <a:lnTo>
                    <a:pt x="576889" y="8897"/>
                  </a:lnTo>
                  <a:lnTo>
                    <a:pt x="627556" y="19639"/>
                  </a:lnTo>
                  <a:lnTo>
                    <a:pt x="675664" y="34240"/>
                  </a:lnTo>
                  <a:lnTo>
                    <a:pt x="720861" y="52447"/>
                  </a:lnTo>
                  <a:lnTo>
                    <a:pt x="762797" y="74008"/>
                  </a:lnTo>
                  <a:lnTo>
                    <a:pt x="801117" y="98669"/>
                  </a:lnTo>
                  <a:lnTo>
                    <a:pt x="835471" y="126178"/>
                  </a:lnTo>
                  <a:lnTo>
                    <a:pt x="865505" y="156282"/>
                  </a:lnTo>
                  <a:lnTo>
                    <a:pt x="890869" y="188728"/>
                  </a:lnTo>
                  <a:lnTo>
                    <a:pt x="911209" y="223263"/>
                  </a:lnTo>
                  <a:lnTo>
                    <a:pt x="926173" y="259636"/>
                  </a:lnTo>
                  <a:lnTo>
                    <a:pt x="935410" y="297592"/>
                  </a:lnTo>
                  <a:lnTo>
                    <a:pt x="938568" y="336880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49588" y="620348"/>
              <a:ext cx="683260" cy="674370"/>
            </a:xfrm>
            <a:custGeom>
              <a:avLst/>
              <a:gdLst/>
              <a:ahLst/>
              <a:cxnLst/>
              <a:rect l="l" t="t" r="r" b="b"/>
              <a:pathLst>
                <a:path w="683259" h="674369">
                  <a:moveTo>
                    <a:pt x="341477" y="0"/>
                  </a:moveTo>
                  <a:lnTo>
                    <a:pt x="295140" y="3075"/>
                  </a:lnTo>
                  <a:lnTo>
                    <a:pt x="250698" y="12033"/>
                  </a:lnTo>
                  <a:lnTo>
                    <a:pt x="208558" y="26473"/>
                  </a:lnTo>
                  <a:lnTo>
                    <a:pt x="169126" y="45993"/>
                  </a:lnTo>
                  <a:lnTo>
                    <a:pt x="132809" y="70192"/>
                  </a:lnTo>
                  <a:lnTo>
                    <a:pt x="100015" y="98669"/>
                  </a:lnTo>
                  <a:lnTo>
                    <a:pt x="71150" y="131022"/>
                  </a:lnTo>
                  <a:lnTo>
                    <a:pt x="46621" y="166849"/>
                  </a:lnTo>
                  <a:lnTo>
                    <a:pt x="26834" y="205750"/>
                  </a:lnTo>
                  <a:lnTo>
                    <a:pt x="12197" y="247323"/>
                  </a:lnTo>
                  <a:lnTo>
                    <a:pt x="3117" y="291167"/>
                  </a:lnTo>
                  <a:lnTo>
                    <a:pt x="0" y="336880"/>
                  </a:lnTo>
                  <a:lnTo>
                    <a:pt x="3117" y="382593"/>
                  </a:lnTo>
                  <a:lnTo>
                    <a:pt x="12197" y="426436"/>
                  </a:lnTo>
                  <a:lnTo>
                    <a:pt x="26834" y="468009"/>
                  </a:lnTo>
                  <a:lnTo>
                    <a:pt x="46621" y="506910"/>
                  </a:lnTo>
                  <a:lnTo>
                    <a:pt x="71150" y="542738"/>
                  </a:lnTo>
                  <a:lnTo>
                    <a:pt x="100015" y="575090"/>
                  </a:lnTo>
                  <a:lnTo>
                    <a:pt x="132809" y="603567"/>
                  </a:lnTo>
                  <a:lnTo>
                    <a:pt x="169126" y="627766"/>
                  </a:lnTo>
                  <a:lnTo>
                    <a:pt x="208558" y="647286"/>
                  </a:lnTo>
                  <a:lnTo>
                    <a:pt x="250698" y="661726"/>
                  </a:lnTo>
                  <a:lnTo>
                    <a:pt x="295140" y="670685"/>
                  </a:lnTo>
                  <a:lnTo>
                    <a:pt x="341477" y="673760"/>
                  </a:lnTo>
                  <a:lnTo>
                    <a:pt x="387814" y="670685"/>
                  </a:lnTo>
                  <a:lnTo>
                    <a:pt x="432256" y="661726"/>
                  </a:lnTo>
                  <a:lnTo>
                    <a:pt x="474396" y="647286"/>
                  </a:lnTo>
                  <a:lnTo>
                    <a:pt x="513828" y="627766"/>
                  </a:lnTo>
                  <a:lnTo>
                    <a:pt x="550145" y="603567"/>
                  </a:lnTo>
                  <a:lnTo>
                    <a:pt x="582939" y="575090"/>
                  </a:lnTo>
                  <a:lnTo>
                    <a:pt x="611804" y="542738"/>
                  </a:lnTo>
                  <a:lnTo>
                    <a:pt x="636333" y="506910"/>
                  </a:lnTo>
                  <a:lnTo>
                    <a:pt x="656120" y="468009"/>
                  </a:lnTo>
                  <a:lnTo>
                    <a:pt x="670757" y="426436"/>
                  </a:lnTo>
                  <a:lnTo>
                    <a:pt x="679837" y="382593"/>
                  </a:lnTo>
                  <a:lnTo>
                    <a:pt x="682955" y="336880"/>
                  </a:lnTo>
                  <a:lnTo>
                    <a:pt x="679837" y="291167"/>
                  </a:lnTo>
                  <a:lnTo>
                    <a:pt x="670757" y="247323"/>
                  </a:lnTo>
                  <a:lnTo>
                    <a:pt x="656120" y="205750"/>
                  </a:lnTo>
                  <a:lnTo>
                    <a:pt x="636333" y="166849"/>
                  </a:lnTo>
                  <a:lnTo>
                    <a:pt x="611804" y="131022"/>
                  </a:lnTo>
                  <a:lnTo>
                    <a:pt x="582939" y="98669"/>
                  </a:lnTo>
                  <a:lnTo>
                    <a:pt x="550145" y="70192"/>
                  </a:lnTo>
                  <a:lnTo>
                    <a:pt x="513828" y="45993"/>
                  </a:lnTo>
                  <a:lnTo>
                    <a:pt x="474396" y="26473"/>
                  </a:lnTo>
                  <a:lnTo>
                    <a:pt x="432256" y="12033"/>
                  </a:lnTo>
                  <a:lnTo>
                    <a:pt x="387814" y="3075"/>
                  </a:lnTo>
                  <a:lnTo>
                    <a:pt x="341477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49588" y="620348"/>
              <a:ext cx="683260" cy="674370"/>
            </a:xfrm>
            <a:custGeom>
              <a:avLst/>
              <a:gdLst/>
              <a:ahLst/>
              <a:cxnLst/>
              <a:rect l="l" t="t" r="r" b="b"/>
              <a:pathLst>
                <a:path w="683259" h="674369">
                  <a:moveTo>
                    <a:pt x="682955" y="336880"/>
                  </a:moveTo>
                  <a:lnTo>
                    <a:pt x="679837" y="382593"/>
                  </a:lnTo>
                  <a:lnTo>
                    <a:pt x="670757" y="426436"/>
                  </a:lnTo>
                  <a:lnTo>
                    <a:pt x="656120" y="468009"/>
                  </a:lnTo>
                  <a:lnTo>
                    <a:pt x="636333" y="506910"/>
                  </a:lnTo>
                  <a:lnTo>
                    <a:pt x="611804" y="542738"/>
                  </a:lnTo>
                  <a:lnTo>
                    <a:pt x="582939" y="575090"/>
                  </a:lnTo>
                  <a:lnTo>
                    <a:pt x="550145" y="603567"/>
                  </a:lnTo>
                  <a:lnTo>
                    <a:pt x="513828" y="627766"/>
                  </a:lnTo>
                  <a:lnTo>
                    <a:pt x="474396" y="647286"/>
                  </a:lnTo>
                  <a:lnTo>
                    <a:pt x="432256" y="661726"/>
                  </a:lnTo>
                  <a:lnTo>
                    <a:pt x="387814" y="670685"/>
                  </a:lnTo>
                  <a:lnTo>
                    <a:pt x="341477" y="673760"/>
                  </a:lnTo>
                  <a:lnTo>
                    <a:pt x="295140" y="670685"/>
                  </a:lnTo>
                  <a:lnTo>
                    <a:pt x="250698" y="661726"/>
                  </a:lnTo>
                  <a:lnTo>
                    <a:pt x="208558" y="647286"/>
                  </a:lnTo>
                  <a:lnTo>
                    <a:pt x="169126" y="627766"/>
                  </a:lnTo>
                  <a:lnTo>
                    <a:pt x="132809" y="603567"/>
                  </a:lnTo>
                  <a:lnTo>
                    <a:pt x="100015" y="575090"/>
                  </a:lnTo>
                  <a:lnTo>
                    <a:pt x="71150" y="542738"/>
                  </a:lnTo>
                  <a:lnTo>
                    <a:pt x="46621" y="506910"/>
                  </a:lnTo>
                  <a:lnTo>
                    <a:pt x="26834" y="468009"/>
                  </a:lnTo>
                  <a:lnTo>
                    <a:pt x="12197" y="426436"/>
                  </a:lnTo>
                  <a:lnTo>
                    <a:pt x="3117" y="382593"/>
                  </a:lnTo>
                  <a:lnTo>
                    <a:pt x="0" y="336880"/>
                  </a:lnTo>
                  <a:lnTo>
                    <a:pt x="3117" y="291167"/>
                  </a:lnTo>
                  <a:lnTo>
                    <a:pt x="12197" y="247323"/>
                  </a:lnTo>
                  <a:lnTo>
                    <a:pt x="26834" y="205750"/>
                  </a:lnTo>
                  <a:lnTo>
                    <a:pt x="46621" y="166849"/>
                  </a:lnTo>
                  <a:lnTo>
                    <a:pt x="71150" y="131022"/>
                  </a:lnTo>
                  <a:lnTo>
                    <a:pt x="100015" y="98669"/>
                  </a:lnTo>
                  <a:lnTo>
                    <a:pt x="132809" y="70192"/>
                  </a:lnTo>
                  <a:lnTo>
                    <a:pt x="169126" y="45993"/>
                  </a:lnTo>
                  <a:lnTo>
                    <a:pt x="208558" y="26473"/>
                  </a:lnTo>
                  <a:lnTo>
                    <a:pt x="250698" y="12033"/>
                  </a:lnTo>
                  <a:lnTo>
                    <a:pt x="295140" y="3075"/>
                  </a:lnTo>
                  <a:lnTo>
                    <a:pt x="341477" y="0"/>
                  </a:lnTo>
                  <a:lnTo>
                    <a:pt x="387814" y="3075"/>
                  </a:lnTo>
                  <a:lnTo>
                    <a:pt x="432256" y="12033"/>
                  </a:lnTo>
                  <a:lnTo>
                    <a:pt x="474396" y="26473"/>
                  </a:lnTo>
                  <a:lnTo>
                    <a:pt x="513828" y="45993"/>
                  </a:lnTo>
                  <a:lnTo>
                    <a:pt x="550145" y="70192"/>
                  </a:lnTo>
                  <a:lnTo>
                    <a:pt x="582939" y="98669"/>
                  </a:lnTo>
                  <a:lnTo>
                    <a:pt x="611804" y="131022"/>
                  </a:lnTo>
                  <a:lnTo>
                    <a:pt x="636333" y="166849"/>
                  </a:lnTo>
                  <a:lnTo>
                    <a:pt x="656120" y="205750"/>
                  </a:lnTo>
                  <a:lnTo>
                    <a:pt x="670757" y="247323"/>
                  </a:lnTo>
                  <a:lnTo>
                    <a:pt x="679837" y="291167"/>
                  </a:lnTo>
                  <a:lnTo>
                    <a:pt x="682955" y="336880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4587" y="2250583"/>
              <a:ext cx="818515" cy="674370"/>
            </a:xfrm>
            <a:custGeom>
              <a:avLst/>
              <a:gdLst/>
              <a:ahLst/>
              <a:cxnLst/>
              <a:rect l="l" t="t" r="r" b="b"/>
              <a:pathLst>
                <a:path w="818515" h="674369">
                  <a:moveTo>
                    <a:pt x="408978" y="0"/>
                  </a:moveTo>
                  <a:lnTo>
                    <a:pt x="357677" y="2624"/>
                  </a:lnTo>
                  <a:lnTo>
                    <a:pt x="308277" y="10288"/>
                  </a:lnTo>
                  <a:lnTo>
                    <a:pt x="261163" y="22675"/>
                  </a:lnTo>
                  <a:lnTo>
                    <a:pt x="216716" y="39470"/>
                  </a:lnTo>
                  <a:lnTo>
                    <a:pt x="175321" y="60357"/>
                  </a:lnTo>
                  <a:lnTo>
                    <a:pt x="137360" y="85020"/>
                  </a:lnTo>
                  <a:lnTo>
                    <a:pt x="103217" y="113144"/>
                  </a:lnTo>
                  <a:lnTo>
                    <a:pt x="73276" y="144412"/>
                  </a:lnTo>
                  <a:lnTo>
                    <a:pt x="47918" y="178510"/>
                  </a:lnTo>
                  <a:lnTo>
                    <a:pt x="27529" y="215121"/>
                  </a:lnTo>
                  <a:lnTo>
                    <a:pt x="12490" y="253931"/>
                  </a:lnTo>
                  <a:lnTo>
                    <a:pt x="3186" y="294622"/>
                  </a:lnTo>
                  <a:lnTo>
                    <a:pt x="0" y="336880"/>
                  </a:lnTo>
                  <a:lnTo>
                    <a:pt x="3186" y="379137"/>
                  </a:lnTo>
                  <a:lnTo>
                    <a:pt x="12490" y="419829"/>
                  </a:lnTo>
                  <a:lnTo>
                    <a:pt x="27529" y="458638"/>
                  </a:lnTo>
                  <a:lnTo>
                    <a:pt x="47918" y="495249"/>
                  </a:lnTo>
                  <a:lnTo>
                    <a:pt x="73276" y="529347"/>
                  </a:lnTo>
                  <a:lnTo>
                    <a:pt x="103217" y="560616"/>
                  </a:lnTo>
                  <a:lnTo>
                    <a:pt x="137360" y="588739"/>
                  </a:lnTo>
                  <a:lnTo>
                    <a:pt x="175321" y="613403"/>
                  </a:lnTo>
                  <a:lnTo>
                    <a:pt x="216716" y="634289"/>
                  </a:lnTo>
                  <a:lnTo>
                    <a:pt x="261163" y="651084"/>
                  </a:lnTo>
                  <a:lnTo>
                    <a:pt x="308277" y="663471"/>
                  </a:lnTo>
                  <a:lnTo>
                    <a:pt x="357677" y="671135"/>
                  </a:lnTo>
                  <a:lnTo>
                    <a:pt x="408978" y="673760"/>
                  </a:lnTo>
                  <a:lnTo>
                    <a:pt x="460278" y="671135"/>
                  </a:lnTo>
                  <a:lnTo>
                    <a:pt x="509678" y="663471"/>
                  </a:lnTo>
                  <a:lnTo>
                    <a:pt x="556792" y="651084"/>
                  </a:lnTo>
                  <a:lnTo>
                    <a:pt x="601239" y="634289"/>
                  </a:lnTo>
                  <a:lnTo>
                    <a:pt x="642634" y="613403"/>
                  </a:lnTo>
                  <a:lnTo>
                    <a:pt x="680595" y="588739"/>
                  </a:lnTo>
                  <a:lnTo>
                    <a:pt x="714738" y="560616"/>
                  </a:lnTo>
                  <a:lnTo>
                    <a:pt x="744680" y="529347"/>
                  </a:lnTo>
                  <a:lnTo>
                    <a:pt x="770037" y="495249"/>
                  </a:lnTo>
                  <a:lnTo>
                    <a:pt x="790426" y="458638"/>
                  </a:lnTo>
                  <a:lnTo>
                    <a:pt x="805465" y="419829"/>
                  </a:lnTo>
                  <a:lnTo>
                    <a:pt x="814769" y="379137"/>
                  </a:lnTo>
                  <a:lnTo>
                    <a:pt x="817956" y="336880"/>
                  </a:lnTo>
                  <a:lnTo>
                    <a:pt x="814769" y="294622"/>
                  </a:lnTo>
                  <a:lnTo>
                    <a:pt x="805465" y="253931"/>
                  </a:lnTo>
                  <a:lnTo>
                    <a:pt x="790426" y="215121"/>
                  </a:lnTo>
                  <a:lnTo>
                    <a:pt x="770037" y="178510"/>
                  </a:lnTo>
                  <a:lnTo>
                    <a:pt x="744680" y="144412"/>
                  </a:lnTo>
                  <a:lnTo>
                    <a:pt x="714738" y="113144"/>
                  </a:lnTo>
                  <a:lnTo>
                    <a:pt x="680595" y="85020"/>
                  </a:lnTo>
                  <a:lnTo>
                    <a:pt x="642634" y="60357"/>
                  </a:lnTo>
                  <a:lnTo>
                    <a:pt x="601239" y="39470"/>
                  </a:lnTo>
                  <a:lnTo>
                    <a:pt x="556792" y="22675"/>
                  </a:lnTo>
                  <a:lnTo>
                    <a:pt x="509678" y="10288"/>
                  </a:lnTo>
                  <a:lnTo>
                    <a:pt x="460278" y="2624"/>
                  </a:lnTo>
                  <a:lnTo>
                    <a:pt x="408978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14587" y="2250583"/>
              <a:ext cx="818515" cy="674370"/>
            </a:xfrm>
            <a:custGeom>
              <a:avLst/>
              <a:gdLst/>
              <a:ahLst/>
              <a:cxnLst/>
              <a:rect l="l" t="t" r="r" b="b"/>
              <a:pathLst>
                <a:path w="818515" h="674369">
                  <a:moveTo>
                    <a:pt x="817956" y="336880"/>
                  </a:moveTo>
                  <a:lnTo>
                    <a:pt x="814769" y="379137"/>
                  </a:lnTo>
                  <a:lnTo>
                    <a:pt x="805465" y="419829"/>
                  </a:lnTo>
                  <a:lnTo>
                    <a:pt x="790426" y="458638"/>
                  </a:lnTo>
                  <a:lnTo>
                    <a:pt x="770037" y="495249"/>
                  </a:lnTo>
                  <a:lnTo>
                    <a:pt x="744680" y="529347"/>
                  </a:lnTo>
                  <a:lnTo>
                    <a:pt x="714738" y="560616"/>
                  </a:lnTo>
                  <a:lnTo>
                    <a:pt x="680595" y="588739"/>
                  </a:lnTo>
                  <a:lnTo>
                    <a:pt x="642634" y="613403"/>
                  </a:lnTo>
                  <a:lnTo>
                    <a:pt x="601239" y="634289"/>
                  </a:lnTo>
                  <a:lnTo>
                    <a:pt x="556792" y="651084"/>
                  </a:lnTo>
                  <a:lnTo>
                    <a:pt x="509678" y="663471"/>
                  </a:lnTo>
                  <a:lnTo>
                    <a:pt x="460278" y="671135"/>
                  </a:lnTo>
                  <a:lnTo>
                    <a:pt x="408978" y="673760"/>
                  </a:lnTo>
                  <a:lnTo>
                    <a:pt x="357677" y="671135"/>
                  </a:lnTo>
                  <a:lnTo>
                    <a:pt x="308277" y="663471"/>
                  </a:lnTo>
                  <a:lnTo>
                    <a:pt x="261163" y="651084"/>
                  </a:lnTo>
                  <a:lnTo>
                    <a:pt x="216716" y="634289"/>
                  </a:lnTo>
                  <a:lnTo>
                    <a:pt x="175321" y="613403"/>
                  </a:lnTo>
                  <a:lnTo>
                    <a:pt x="137360" y="588739"/>
                  </a:lnTo>
                  <a:lnTo>
                    <a:pt x="103217" y="560616"/>
                  </a:lnTo>
                  <a:lnTo>
                    <a:pt x="73276" y="529347"/>
                  </a:lnTo>
                  <a:lnTo>
                    <a:pt x="47918" y="495249"/>
                  </a:lnTo>
                  <a:lnTo>
                    <a:pt x="27529" y="458638"/>
                  </a:lnTo>
                  <a:lnTo>
                    <a:pt x="12490" y="419829"/>
                  </a:lnTo>
                  <a:lnTo>
                    <a:pt x="3186" y="379137"/>
                  </a:lnTo>
                  <a:lnTo>
                    <a:pt x="0" y="336880"/>
                  </a:lnTo>
                  <a:lnTo>
                    <a:pt x="3186" y="294622"/>
                  </a:lnTo>
                  <a:lnTo>
                    <a:pt x="12490" y="253931"/>
                  </a:lnTo>
                  <a:lnTo>
                    <a:pt x="27529" y="215121"/>
                  </a:lnTo>
                  <a:lnTo>
                    <a:pt x="47918" y="178510"/>
                  </a:lnTo>
                  <a:lnTo>
                    <a:pt x="73276" y="144412"/>
                  </a:lnTo>
                  <a:lnTo>
                    <a:pt x="103217" y="113144"/>
                  </a:lnTo>
                  <a:lnTo>
                    <a:pt x="137360" y="85020"/>
                  </a:lnTo>
                  <a:lnTo>
                    <a:pt x="175321" y="60357"/>
                  </a:lnTo>
                  <a:lnTo>
                    <a:pt x="216716" y="39470"/>
                  </a:lnTo>
                  <a:lnTo>
                    <a:pt x="261163" y="22675"/>
                  </a:lnTo>
                  <a:lnTo>
                    <a:pt x="308277" y="10288"/>
                  </a:lnTo>
                  <a:lnTo>
                    <a:pt x="357677" y="2624"/>
                  </a:lnTo>
                  <a:lnTo>
                    <a:pt x="408978" y="0"/>
                  </a:lnTo>
                  <a:lnTo>
                    <a:pt x="460278" y="2624"/>
                  </a:lnTo>
                  <a:lnTo>
                    <a:pt x="509678" y="10288"/>
                  </a:lnTo>
                  <a:lnTo>
                    <a:pt x="556792" y="22675"/>
                  </a:lnTo>
                  <a:lnTo>
                    <a:pt x="601239" y="39470"/>
                  </a:lnTo>
                  <a:lnTo>
                    <a:pt x="642634" y="60357"/>
                  </a:lnTo>
                  <a:lnTo>
                    <a:pt x="680595" y="85020"/>
                  </a:lnTo>
                  <a:lnTo>
                    <a:pt x="714738" y="113144"/>
                  </a:lnTo>
                  <a:lnTo>
                    <a:pt x="744680" y="144412"/>
                  </a:lnTo>
                  <a:lnTo>
                    <a:pt x="770037" y="178510"/>
                  </a:lnTo>
                  <a:lnTo>
                    <a:pt x="790426" y="215121"/>
                  </a:lnTo>
                  <a:lnTo>
                    <a:pt x="805465" y="253931"/>
                  </a:lnTo>
                  <a:lnTo>
                    <a:pt x="814769" y="294622"/>
                  </a:lnTo>
                  <a:lnTo>
                    <a:pt x="817956" y="336880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14587" y="3585445"/>
              <a:ext cx="818515" cy="674370"/>
            </a:xfrm>
            <a:custGeom>
              <a:avLst/>
              <a:gdLst/>
              <a:ahLst/>
              <a:cxnLst/>
              <a:rect l="l" t="t" r="r" b="b"/>
              <a:pathLst>
                <a:path w="818515" h="674370">
                  <a:moveTo>
                    <a:pt x="408978" y="0"/>
                  </a:moveTo>
                  <a:lnTo>
                    <a:pt x="357677" y="2624"/>
                  </a:lnTo>
                  <a:lnTo>
                    <a:pt x="308277" y="10288"/>
                  </a:lnTo>
                  <a:lnTo>
                    <a:pt x="261163" y="22675"/>
                  </a:lnTo>
                  <a:lnTo>
                    <a:pt x="216716" y="39470"/>
                  </a:lnTo>
                  <a:lnTo>
                    <a:pt x="175321" y="60357"/>
                  </a:lnTo>
                  <a:lnTo>
                    <a:pt x="137360" y="85020"/>
                  </a:lnTo>
                  <a:lnTo>
                    <a:pt x="103217" y="113144"/>
                  </a:lnTo>
                  <a:lnTo>
                    <a:pt x="73276" y="144412"/>
                  </a:lnTo>
                  <a:lnTo>
                    <a:pt x="47918" y="178510"/>
                  </a:lnTo>
                  <a:lnTo>
                    <a:pt x="27529" y="215121"/>
                  </a:lnTo>
                  <a:lnTo>
                    <a:pt x="12490" y="253931"/>
                  </a:lnTo>
                  <a:lnTo>
                    <a:pt x="3186" y="294622"/>
                  </a:lnTo>
                  <a:lnTo>
                    <a:pt x="0" y="336880"/>
                  </a:lnTo>
                  <a:lnTo>
                    <a:pt x="3186" y="379137"/>
                  </a:lnTo>
                  <a:lnTo>
                    <a:pt x="12490" y="419829"/>
                  </a:lnTo>
                  <a:lnTo>
                    <a:pt x="27529" y="458638"/>
                  </a:lnTo>
                  <a:lnTo>
                    <a:pt x="47918" y="495249"/>
                  </a:lnTo>
                  <a:lnTo>
                    <a:pt x="73276" y="529347"/>
                  </a:lnTo>
                  <a:lnTo>
                    <a:pt x="103217" y="560616"/>
                  </a:lnTo>
                  <a:lnTo>
                    <a:pt x="137360" y="588739"/>
                  </a:lnTo>
                  <a:lnTo>
                    <a:pt x="175321" y="613403"/>
                  </a:lnTo>
                  <a:lnTo>
                    <a:pt x="216716" y="634289"/>
                  </a:lnTo>
                  <a:lnTo>
                    <a:pt x="261163" y="651084"/>
                  </a:lnTo>
                  <a:lnTo>
                    <a:pt x="308277" y="663471"/>
                  </a:lnTo>
                  <a:lnTo>
                    <a:pt x="357677" y="671135"/>
                  </a:lnTo>
                  <a:lnTo>
                    <a:pt x="408978" y="673760"/>
                  </a:lnTo>
                  <a:lnTo>
                    <a:pt x="460278" y="671135"/>
                  </a:lnTo>
                  <a:lnTo>
                    <a:pt x="509678" y="663471"/>
                  </a:lnTo>
                  <a:lnTo>
                    <a:pt x="556792" y="651084"/>
                  </a:lnTo>
                  <a:lnTo>
                    <a:pt x="601239" y="634289"/>
                  </a:lnTo>
                  <a:lnTo>
                    <a:pt x="642634" y="613403"/>
                  </a:lnTo>
                  <a:lnTo>
                    <a:pt x="680595" y="588739"/>
                  </a:lnTo>
                  <a:lnTo>
                    <a:pt x="714738" y="560616"/>
                  </a:lnTo>
                  <a:lnTo>
                    <a:pt x="744680" y="529347"/>
                  </a:lnTo>
                  <a:lnTo>
                    <a:pt x="770037" y="495249"/>
                  </a:lnTo>
                  <a:lnTo>
                    <a:pt x="790426" y="458638"/>
                  </a:lnTo>
                  <a:lnTo>
                    <a:pt x="805465" y="419829"/>
                  </a:lnTo>
                  <a:lnTo>
                    <a:pt x="814769" y="379137"/>
                  </a:lnTo>
                  <a:lnTo>
                    <a:pt x="817956" y="336880"/>
                  </a:lnTo>
                  <a:lnTo>
                    <a:pt x="814769" y="294622"/>
                  </a:lnTo>
                  <a:lnTo>
                    <a:pt x="805465" y="253931"/>
                  </a:lnTo>
                  <a:lnTo>
                    <a:pt x="790426" y="215121"/>
                  </a:lnTo>
                  <a:lnTo>
                    <a:pt x="770037" y="178510"/>
                  </a:lnTo>
                  <a:lnTo>
                    <a:pt x="744680" y="144412"/>
                  </a:lnTo>
                  <a:lnTo>
                    <a:pt x="714738" y="113144"/>
                  </a:lnTo>
                  <a:lnTo>
                    <a:pt x="680595" y="85020"/>
                  </a:lnTo>
                  <a:lnTo>
                    <a:pt x="642634" y="60357"/>
                  </a:lnTo>
                  <a:lnTo>
                    <a:pt x="601239" y="39470"/>
                  </a:lnTo>
                  <a:lnTo>
                    <a:pt x="556792" y="22675"/>
                  </a:lnTo>
                  <a:lnTo>
                    <a:pt x="509678" y="10288"/>
                  </a:lnTo>
                  <a:lnTo>
                    <a:pt x="460278" y="2624"/>
                  </a:lnTo>
                  <a:lnTo>
                    <a:pt x="408978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14587" y="3585445"/>
              <a:ext cx="818515" cy="674370"/>
            </a:xfrm>
            <a:custGeom>
              <a:avLst/>
              <a:gdLst/>
              <a:ahLst/>
              <a:cxnLst/>
              <a:rect l="l" t="t" r="r" b="b"/>
              <a:pathLst>
                <a:path w="818515" h="674370">
                  <a:moveTo>
                    <a:pt x="817956" y="336880"/>
                  </a:moveTo>
                  <a:lnTo>
                    <a:pt x="814769" y="379137"/>
                  </a:lnTo>
                  <a:lnTo>
                    <a:pt x="805465" y="419829"/>
                  </a:lnTo>
                  <a:lnTo>
                    <a:pt x="790426" y="458638"/>
                  </a:lnTo>
                  <a:lnTo>
                    <a:pt x="770037" y="495249"/>
                  </a:lnTo>
                  <a:lnTo>
                    <a:pt x="744680" y="529347"/>
                  </a:lnTo>
                  <a:lnTo>
                    <a:pt x="714738" y="560616"/>
                  </a:lnTo>
                  <a:lnTo>
                    <a:pt x="680595" y="588739"/>
                  </a:lnTo>
                  <a:lnTo>
                    <a:pt x="642634" y="613403"/>
                  </a:lnTo>
                  <a:lnTo>
                    <a:pt x="601239" y="634289"/>
                  </a:lnTo>
                  <a:lnTo>
                    <a:pt x="556792" y="651084"/>
                  </a:lnTo>
                  <a:lnTo>
                    <a:pt x="509678" y="663471"/>
                  </a:lnTo>
                  <a:lnTo>
                    <a:pt x="460278" y="671135"/>
                  </a:lnTo>
                  <a:lnTo>
                    <a:pt x="408978" y="673760"/>
                  </a:lnTo>
                  <a:lnTo>
                    <a:pt x="357677" y="671135"/>
                  </a:lnTo>
                  <a:lnTo>
                    <a:pt x="308277" y="663471"/>
                  </a:lnTo>
                  <a:lnTo>
                    <a:pt x="261163" y="651084"/>
                  </a:lnTo>
                  <a:lnTo>
                    <a:pt x="216716" y="634289"/>
                  </a:lnTo>
                  <a:lnTo>
                    <a:pt x="175321" y="613403"/>
                  </a:lnTo>
                  <a:lnTo>
                    <a:pt x="137360" y="588739"/>
                  </a:lnTo>
                  <a:lnTo>
                    <a:pt x="103217" y="560616"/>
                  </a:lnTo>
                  <a:lnTo>
                    <a:pt x="73276" y="529347"/>
                  </a:lnTo>
                  <a:lnTo>
                    <a:pt x="47918" y="495249"/>
                  </a:lnTo>
                  <a:lnTo>
                    <a:pt x="27529" y="458638"/>
                  </a:lnTo>
                  <a:lnTo>
                    <a:pt x="12490" y="419829"/>
                  </a:lnTo>
                  <a:lnTo>
                    <a:pt x="3186" y="379137"/>
                  </a:lnTo>
                  <a:lnTo>
                    <a:pt x="0" y="336880"/>
                  </a:lnTo>
                  <a:lnTo>
                    <a:pt x="3186" y="294622"/>
                  </a:lnTo>
                  <a:lnTo>
                    <a:pt x="12490" y="253931"/>
                  </a:lnTo>
                  <a:lnTo>
                    <a:pt x="27529" y="215121"/>
                  </a:lnTo>
                  <a:lnTo>
                    <a:pt x="47918" y="178510"/>
                  </a:lnTo>
                  <a:lnTo>
                    <a:pt x="73276" y="144412"/>
                  </a:lnTo>
                  <a:lnTo>
                    <a:pt x="103217" y="113144"/>
                  </a:lnTo>
                  <a:lnTo>
                    <a:pt x="137360" y="85020"/>
                  </a:lnTo>
                  <a:lnTo>
                    <a:pt x="175321" y="60357"/>
                  </a:lnTo>
                  <a:lnTo>
                    <a:pt x="216716" y="39470"/>
                  </a:lnTo>
                  <a:lnTo>
                    <a:pt x="261163" y="22675"/>
                  </a:lnTo>
                  <a:lnTo>
                    <a:pt x="308277" y="10288"/>
                  </a:lnTo>
                  <a:lnTo>
                    <a:pt x="357677" y="2624"/>
                  </a:lnTo>
                  <a:lnTo>
                    <a:pt x="408978" y="0"/>
                  </a:lnTo>
                  <a:lnTo>
                    <a:pt x="460278" y="2624"/>
                  </a:lnTo>
                  <a:lnTo>
                    <a:pt x="509678" y="10288"/>
                  </a:lnTo>
                  <a:lnTo>
                    <a:pt x="556792" y="22675"/>
                  </a:lnTo>
                  <a:lnTo>
                    <a:pt x="601239" y="39470"/>
                  </a:lnTo>
                  <a:lnTo>
                    <a:pt x="642634" y="60357"/>
                  </a:lnTo>
                  <a:lnTo>
                    <a:pt x="680595" y="85020"/>
                  </a:lnTo>
                  <a:lnTo>
                    <a:pt x="714738" y="113144"/>
                  </a:lnTo>
                  <a:lnTo>
                    <a:pt x="744680" y="144412"/>
                  </a:lnTo>
                  <a:lnTo>
                    <a:pt x="770037" y="178510"/>
                  </a:lnTo>
                  <a:lnTo>
                    <a:pt x="790426" y="215121"/>
                  </a:lnTo>
                  <a:lnTo>
                    <a:pt x="805465" y="253931"/>
                  </a:lnTo>
                  <a:lnTo>
                    <a:pt x="814769" y="294622"/>
                  </a:lnTo>
                  <a:lnTo>
                    <a:pt x="817956" y="336880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7990" y="2250573"/>
              <a:ext cx="857885" cy="608330"/>
            </a:xfrm>
            <a:custGeom>
              <a:avLst/>
              <a:gdLst/>
              <a:ahLst/>
              <a:cxnLst/>
              <a:rect l="l" t="t" r="r" b="b"/>
              <a:pathLst>
                <a:path w="857885" h="608330">
                  <a:moveTo>
                    <a:pt x="428866" y="0"/>
                  </a:moveTo>
                  <a:lnTo>
                    <a:pt x="375070" y="2367"/>
                  </a:lnTo>
                  <a:lnTo>
                    <a:pt x="323268" y="9281"/>
                  </a:lnTo>
                  <a:lnTo>
                    <a:pt x="273862" y="20456"/>
                  </a:lnTo>
                  <a:lnTo>
                    <a:pt x="227254" y="35608"/>
                  </a:lnTo>
                  <a:lnTo>
                    <a:pt x="183846" y="54450"/>
                  </a:lnTo>
                  <a:lnTo>
                    <a:pt x="144039" y="76699"/>
                  </a:lnTo>
                  <a:lnTo>
                    <a:pt x="108236" y="102070"/>
                  </a:lnTo>
                  <a:lnTo>
                    <a:pt x="76838" y="130278"/>
                  </a:lnTo>
                  <a:lnTo>
                    <a:pt x="50248" y="161037"/>
                  </a:lnTo>
                  <a:lnTo>
                    <a:pt x="28867" y="194064"/>
                  </a:lnTo>
                  <a:lnTo>
                    <a:pt x="13098" y="229073"/>
                  </a:lnTo>
                  <a:lnTo>
                    <a:pt x="0" y="303898"/>
                  </a:lnTo>
                  <a:lnTo>
                    <a:pt x="3341" y="342017"/>
                  </a:lnTo>
                  <a:lnTo>
                    <a:pt x="28867" y="413732"/>
                  </a:lnTo>
                  <a:lnTo>
                    <a:pt x="50248" y="446758"/>
                  </a:lnTo>
                  <a:lnTo>
                    <a:pt x="76838" y="477518"/>
                  </a:lnTo>
                  <a:lnTo>
                    <a:pt x="108236" y="505726"/>
                  </a:lnTo>
                  <a:lnTo>
                    <a:pt x="144039" y="531096"/>
                  </a:lnTo>
                  <a:lnTo>
                    <a:pt x="183846" y="553346"/>
                  </a:lnTo>
                  <a:lnTo>
                    <a:pt x="227254" y="572188"/>
                  </a:lnTo>
                  <a:lnTo>
                    <a:pt x="273862" y="587339"/>
                  </a:lnTo>
                  <a:lnTo>
                    <a:pt x="323268" y="598514"/>
                  </a:lnTo>
                  <a:lnTo>
                    <a:pt x="375070" y="605428"/>
                  </a:lnTo>
                  <a:lnTo>
                    <a:pt x="428866" y="607796"/>
                  </a:lnTo>
                  <a:lnTo>
                    <a:pt x="482659" y="605428"/>
                  </a:lnTo>
                  <a:lnTo>
                    <a:pt x="534458" y="598514"/>
                  </a:lnTo>
                  <a:lnTo>
                    <a:pt x="583862" y="587339"/>
                  </a:lnTo>
                  <a:lnTo>
                    <a:pt x="630469" y="572188"/>
                  </a:lnTo>
                  <a:lnTo>
                    <a:pt x="673876" y="553346"/>
                  </a:lnTo>
                  <a:lnTo>
                    <a:pt x="713682" y="531096"/>
                  </a:lnTo>
                  <a:lnTo>
                    <a:pt x="749484" y="505726"/>
                  </a:lnTo>
                  <a:lnTo>
                    <a:pt x="780881" y="477518"/>
                  </a:lnTo>
                  <a:lnTo>
                    <a:pt x="807471" y="446758"/>
                  </a:lnTo>
                  <a:lnTo>
                    <a:pt x="828852" y="413732"/>
                  </a:lnTo>
                  <a:lnTo>
                    <a:pt x="844621" y="378723"/>
                  </a:lnTo>
                  <a:lnTo>
                    <a:pt x="857719" y="303898"/>
                  </a:lnTo>
                  <a:lnTo>
                    <a:pt x="854378" y="265779"/>
                  </a:lnTo>
                  <a:lnTo>
                    <a:pt x="828852" y="194064"/>
                  </a:lnTo>
                  <a:lnTo>
                    <a:pt x="807471" y="161037"/>
                  </a:lnTo>
                  <a:lnTo>
                    <a:pt x="780881" y="130278"/>
                  </a:lnTo>
                  <a:lnTo>
                    <a:pt x="749484" y="102070"/>
                  </a:lnTo>
                  <a:lnTo>
                    <a:pt x="713682" y="76699"/>
                  </a:lnTo>
                  <a:lnTo>
                    <a:pt x="673876" y="54450"/>
                  </a:lnTo>
                  <a:lnTo>
                    <a:pt x="630469" y="35608"/>
                  </a:lnTo>
                  <a:lnTo>
                    <a:pt x="583862" y="20456"/>
                  </a:lnTo>
                  <a:lnTo>
                    <a:pt x="534458" y="9281"/>
                  </a:lnTo>
                  <a:lnTo>
                    <a:pt x="482659" y="2367"/>
                  </a:lnTo>
                  <a:lnTo>
                    <a:pt x="428866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237990" y="2250573"/>
              <a:ext cx="857885" cy="608330"/>
            </a:xfrm>
            <a:custGeom>
              <a:avLst/>
              <a:gdLst/>
              <a:ahLst/>
              <a:cxnLst/>
              <a:rect l="l" t="t" r="r" b="b"/>
              <a:pathLst>
                <a:path w="857885" h="608330">
                  <a:moveTo>
                    <a:pt x="857719" y="303898"/>
                  </a:moveTo>
                  <a:lnTo>
                    <a:pt x="854378" y="342017"/>
                  </a:lnTo>
                  <a:lnTo>
                    <a:pt x="828852" y="413732"/>
                  </a:lnTo>
                  <a:lnTo>
                    <a:pt x="807471" y="446758"/>
                  </a:lnTo>
                  <a:lnTo>
                    <a:pt x="780881" y="477518"/>
                  </a:lnTo>
                  <a:lnTo>
                    <a:pt x="749484" y="505726"/>
                  </a:lnTo>
                  <a:lnTo>
                    <a:pt x="713682" y="531096"/>
                  </a:lnTo>
                  <a:lnTo>
                    <a:pt x="673876" y="553346"/>
                  </a:lnTo>
                  <a:lnTo>
                    <a:pt x="630469" y="572188"/>
                  </a:lnTo>
                  <a:lnTo>
                    <a:pt x="583862" y="587339"/>
                  </a:lnTo>
                  <a:lnTo>
                    <a:pt x="534458" y="598514"/>
                  </a:lnTo>
                  <a:lnTo>
                    <a:pt x="482659" y="605428"/>
                  </a:lnTo>
                  <a:lnTo>
                    <a:pt x="428866" y="607796"/>
                  </a:lnTo>
                  <a:lnTo>
                    <a:pt x="375070" y="605428"/>
                  </a:lnTo>
                  <a:lnTo>
                    <a:pt x="323268" y="598514"/>
                  </a:lnTo>
                  <a:lnTo>
                    <a:pt x="273862" y="587339"/>
                  </a:lnTo>
                  <a:lnTo>
                    <a:pt x="227254" y="572188"/>
                  </a:lnTo>
                  <a:lnTo>
                    <a:pt x="183846" y="553346"/>
                  </a:lnTo>
                  <a:lnTo>
                    <a:pt x="144039" y="531096"/>
                  </a:lnTo>
                  <a:lnTo>
                    <a:pt x="108236" y="505726"/>
                  </a:lnTo>
                  <a:lnTo>
                    <a:pt x="76838" y="477518"/>
                  </a:lnTo>
                  <a:lnTo>
                    <a:pt x="50248" y="446758"/>
                  </a:lnTo>
                  <a:lnTo>
                    <a:pt x="28867" y="413732"/>
                  </a:lnTo>
                  <a:lnTo>
                    <a:pt x="13098" y="378723"/>
                  </a:lnTo>
                  <a:lnTo>
                    <a:pt x="0" y="303898"/>
                  </a:lnTo>
                  <a:lnTo>
                    <a:pt x="3341" y="265779"/>
                  </a:lnTo>
                  <a:lnTo>
                    <a:pt x="28867" y="194064"/>
                  </a:lnTo>
                  <a:lnTo>
                    <a:pt x="50248" y="161037"/>
                  </a:lnTo>
                  <a:lnTo>
                    <a:pt x="76838" y="130278"/>
                  </a:lnTo>
                  <a:lnTo>
                    <a:pt x="108236" y="102070"/>
                  </a:lnTo>
                  <a:lnTo>
                    <a:pt x="144039" y="76699"/>
                  </a:lnTo>
                  <a:lnTo>
                    <a:pt x="183846" y="54450"/>
                  </a:lnTo>
                  <a:lnTo>
                    <a:pt x="227254" y="35608"/>
                  </a:lnTo>
                  <a:lnTo>
                    <a:pt x="273862" y="20456"/>
                  </a:lnTo>
                  <a:lnTo>
                    <a:pt x="323268" y="9281"/>
                  </a:lnTo>
                  <a:lnTo>
                    <a:pt x="375070" y="2367"/>
                  </a:lnTo>
                  <a:lnTo>
                    <a:pt x="428866" y="0"/>
                  </a:lnTo>
                  <a:lnTo>
                    <a:pt x="482659" y="2367"/>
                  </a:lnTo>
                  <a:lnTo>
                    <a:pt x="534458" y="9281"/>
                  </a:lnTo>
                  <a:lnTo>
                    <a:pt x="583862" y="20456"/>
                  </a:lnTo>
                  <a:lnTo>
                    <a:pt x="630469" y="35608"/>
                  </a:lnTo>
                  <a:lnTo>
                    <a:pt x="673876" y="54450"/>
                  </a:lnTo>
                  <a:lnTo>
                    <a:pt x="713682" y="76699"/>
                  </a:lnTo>
                  <a:lnTo>
                    <a:pt x="749484" y="102070"/>
                  </a:lnTo>
                  <a:lnTo>
                    <a:pt x="780881" y="130278"/>
                  </a:lnTo>
                  <a:lnTo>
                    <a:pt x="807471" y="161037"/>
                  </a:lnTo>
                  <a:lnTo>
                    <a:pt x="828852" y="194064"/>
                  </a:lnTo>
                  <a:lnTo>
                    <a:pt x="844621" y="229073"/>
                  </a:lnTo>
                  <a:lnTo>
                    <a:pt x="857719" y="303898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068134" y="756662"/>
              <a:ext cx="1835150" cy="591185"/>
            </a:xfrm>
            <a:custGeom>
              <a:avLst/>
              <a:gdLst/>
              <a:ahLst/>
              <a:cxnLst/>
              <a:rect l="l" t="t" r="r" b="b"/>
              <a:pathLst>
                <a:path w="1835150" h="591185">
                  <a:moveTo>
                    <a:pt x="1652638" y="0"/>
                  </a:moveTo>
                  <a:lnTo>
                    <a:pt x="182079" y="0"/>
                  </a:lnTo>
                  <a:lnTo>
                    <a:pt x="133817" y="6533"/>
                  </a:lnTo>
                  <a:lnTo>
                    <a:pt x="90361" y="24953"/>
                  </a:lnTo>
                  <a:lnTo>
                    <a:pt x="53482" y="53489"/>
                  </a:lnTo>
                  <a:lnTo>
                    <a:pt x="24949" y="90371"/>
                  </a:lnTo>
                  <a:lnTo>
                    <a:pt x="6532" y="133829"/>
                  </a:lnTo>
                  <a:lnTo>
                    <a:pt x="0" y="182092"/>
                  </a:lnTo>
                  <a:lnTo>
                    <a:pt x="0" y="408673"/>
                  </a:lnTo>
                  <a:lnTo>
                    <a:pt x="6532" y="456931"/>
                  </a:lnTo>
                  <a:lnTo>
                    <a:pt x="24949" y="500385"/>
                  </a:lnTo>
                  <a:lnTo>
                    <a:pt x="53482" y="537265"/>
                  </a:lnTo>
                  <a:lnTo>
                    <a:pt x="90361" y="565800"/>
                  </a:lnTo>
                  <a:lnTo>
                    <a:pt x="133817" y="584219"/>
                  </a:lnTo>
                  <a:lnTo>
                    <a:pt x="182079" y="590753"/>
                  </a:lnTo>
                  <a:lnTo>
                    <a:pt x="1652638" y="590753"/>
                  </a:lnTo>
                  <a:lnTo>
                    <a:pt x="1700896" y="584219"/>
                  </a:lnTo>
                  <a:lnTo>
                    <a:pt x="1744350" y="565800"/>
                  </a:lnTo>
                  <a:lnTo>
                    <a:pt x="1781230" y="537265"/>
                  </a:lnTo>
                  <a:lnTo>
                    <a:pt x="1809765" y="500385"/>
                  </a:lnTo>
                  <a:lnTo>
                    <a:pt x="1828184" y="456931"/>
                  </a:lnTo>
                  <a:lnTo>
                    <a:pt x="1834718" y="408673"/>
                  </a:lnTo>
                  <a:lnTo>
                    <a:pt x="1834718" y="182092"/>
                  </a:lnTo>
                  <a:lnTo>
                    <a:pt x="1828184" y="133829"/>
                  </a:lnTo>
                  <a:lnTo>
                    <a:pt x="1809765" y="90371"/>
                  </a:lnTo>
                  <a:lnTo>
                    <a:pt x="1781230" y="53489"/>
                  </a:lnTo>
                  <a:lnTo>
                    <a:pt x="1744350" y="24953"/>
                  </a:lnTo>
                  <a:lnTo>
                    <a:pt x="1700896" y="6533"/>
                  </a:lnTo>
                  <a:lnTo>
                    <a:pt x="1652638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68134" y="756662"/>
              <a:ext cx="1835150" cy="591185"/>
            </a:xfrm>
            <a:custGeom>
              <a:avLst/>
              <a:gdLst/>
              <a:ahLst/>
              <a:cxnLst/>
              <a:rect l="l" t="t" r="r" b="b"/>
              <a:pathLst>
                <a:path w="1835150" h="591185">
                  <a:moveTo>
                    <a:pt x="1652638" y="590753"/>
                  </a:moveTo>
                  <a:lnTo>
                    <a:pt x="182079" y="590753"/>
                  </a:lnTo>
                  <a:lnTo>
                    <a:pt x="133817" y="584219"/>
                  </a:lnTo>
                  <a:lnTo>
                    <a:pt x="90361" y="565800"/>
                  </a:lnTo>
                  <a:lnTo>
                    <a:pt x="53482" y="537265"/>
                  </a:lnTo>
                  <a:lnTo>
                    <a:pt x="24949" y="500385"/>
                  </a:lnTo>
                  <a:lnTo>
                    <a:pt x="6532" y="456931"/>
                  </a:lnTo>
                  <a:lnTo>
                    <a:pt x="0" y="408673"/>
                  </a:lnTo>
                  <a:lnTo>
                    <a:pt x="0" y="182092"/>
                  </a:lnTo>
                  <a:lnTo>
                    <a:pt x="6532" y="133829"/>
                  </a:lnTo>
                  <a:lnTo>
                    <a:pt x="24949" y="90371"/>
                  </a:lnTo>
                  <a:lnTo>
                    <a:pt x="53482" y="53489"/>
                  </a:lnTo>
                  <a:lnTo>
                    <a:pt x="90361" y="24953"/>
                  </a:lnTo>
                  <a:lnTo>
                    <a:pt x="133817" y="6533"/>
                  </a:lnTo>
                  <a:lnTo>
                    <a:pt x="182079" y="0"/>
                  </a:lnTo>
                  <a:lnTo>
                    <a:pt x="1652638" y="0"/>
                  </a:lnTo>
                  <a:lnTo>
                    <a:pt x="1700896" y="6533"/>
                  </a:lnTo>
                  <a:lnTo>
                    <a:pt x="1744350" y="24953"/>
                  </a:lnTo>
                  <a:lnTo>
                    <a:pt x="1781230" y="53489"/>
                  </a:lnTo>
                  <a:lnTo>
                    <a:pt x="1809765" y="90371"/>
                  </a:lnTo>
                  <a:lnTo>
                    <a:pt x="1828184" y="133829"/>
                  </a:lnTo>
                  <a:lnTo>
                    <a:pt x="1834718" y="182092"/>
                  </a:lnTo>
                  <a:lnTo>
                    <a:pt x="1834718" y="408673"/>
                  </a:lnTo>
                  <a:lnTo>
                    <a:pt x="1828184" y="456931"/>
                  </a:lnTo>
                  <a:lnTo>
                    <a:pt x="1809765" y="500385"/>
                  </a:lnTo>
                  <a:lnTo>
                    <a:pt x="1781230" y="537265"/>
                  </a:lnTo>
                  <a:lnTo>
                    <a:pt x="1744350" y="565800"/>
                  </a:lnTo>
                  <a:lnTo>
                    <a:pt x="1700896" y="584219"/>
                  </a:lnTo>
                  <a:lnTo>
                    <a:pt x="1652638" y="590753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68124" y="2244891"/>
              <a:ext cx="1681480" cy="591185"/>
            </a:xfrm>
            <a:custGeom>
              <a:avLst/>
              <a:gdLst/>
              <a:ahLst/>
              <a:cxnLst/>
              <a:rect l="l" t="t" r="r" b="b"/>
              <a:pathLst>
                <a:path w="1681479" h="591185">
                  <a:moveTo>
                    <a:pt x="1507058" y="0"/>
                  </a:moveTo>
                  <a:lnTo>
                    <a:pt x="174307" y="0"/>
                  </a:lnTo>
                  <a:lnTo>
                    <a:pt x="128111" y="6254"/>
                  </a:lnTo>
                  <a:lnTo>
                    <a:pt x="86512" y="23888"/>
                  </a:lnTo>
                  <a:lnTo>
                    <a:pt x="51206" y="51206"/>
                  </a:lnTo>
                  <a:lnTo>
                    <a:pt x="23888" y="86512"/>
                  </a:lnTo>
                  <a:lnTo>
                    <a:pt x="6254" y="128111"/>
                  </a:lnTo>
                  <a:lnTo>
                    <a:pt x="0" y="174307"/>
                  </a:lnTo>
                  <a:lnTo>
                    <a:pt x="0" y="416445"/>
                  </a:lnTo>
                  <a:lnTo>
                    <a:pt x="6254" y="462646"/>
                  </a:lnTo>
                  <a:lnTo>
                    <a:pt x="23888" y="504246"/>
                  </a:lnTo>
                  <a:lnTo>
                    <a:pt x="51206" y="539551"/>
                  </a:lnTo>
                  <a:lnTo>
                    <a:pt x="86512" y="566867"/>
                  </a:lnTo>
                  <a:lnTo>
                    <a:pt x="128111" y="584499"/>
                  </a:lnTo>
                  <a:lnTo>
                    <a:pt x="174307" y="590753"/>
                  </a:lnTo>
                  <a:lnTo>
                    <a:pt x="1507058" y="590753"/>
                  </a:lnTo>
                  <a:lnTo>
                    <a:pt x="1553258" y="584499"/>
                  </a:lnTo>
                  <a:lnTo>
                    <a:pt x="1594858" y="566867"/>
                  </a:lnTo>
                  <a:lnTo>
                    <a:pt x="1630164" y="539551"/>
                  </a:lnTo>
                  <a:lnTo>
                    <a:pt x="1657479" y="504246"/>
                  </a:lnTo>
                  <a:lnTo>
                    <a:pt x="1675111" y="462646"/>
                  </a:lnTo>
                  <a:lnTo>
                    <a:pt x="1681365" y="416445"/>
                  </a:lnTo>
                  <a:lnTo>
                    <a:pt x="1681365" y="174307"/>
                  </a:lnTo>
                  <a:lnTo>
                    <a:pt x="1675111" y="128111"/>
                  </a:lnTo>
                  <a:lnTo>
                    <a:pt x="1657479" y="86512"/>
                  </a:lnTo>
                  <a:lnTo>
                    <a:pt x="1630164" y="51206"/>
                  </a:lnTo>
                  <a:lnTo>
                    <a:pt x="1594858" y="23888"/>
                  </a:lnTo>
                  <a:lnTo>
                    <a:pt x="1553258" y="6254"/>
                  </a:lnTo>
                  <a:lnTo>
                    <a:pt x="1507058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8124" y="2244891"/>
              <a:ext cx="1681480" cy="591185"/>
            </a:xfrm>
            <a:custGeom>
              <a:avLst/>
              <a:gdLst/>
              <a:ahLst/>
              <a:cxnLst/>
              <a:rect l="l" t="t" r="r" b="b"/>
              <a:pathLst>
                <a:path w="1681479" h="591185">
                  <a:moveTo>
                    <a:pt x="1507058" y="590753"/>
                  </a:moveTo>
                  <a:lnTo>
                    <a:pt x="174307" y="590753"/>
                  </a:lnTo>
                  <a:lnTo>
                    <a:pt x="128111" y="584499"/>
                  </a:lnTo>
                  <a:lnTo>
                    <a:pt x="86512" y="566867"/>
                  </a:lnTo>
                  <a:lnTo>
                    <a:pt x="51206" y="539551"/>
                  </a:lnTo>
                  <a:lnTo>
                    <a:pt x="23888" y="504246"/>
                  </a:lnTo>
                  <a:lnTo>
                    <a:pt x="6254" y="462646"/>
                  </a:lnTo>
                  <a:lnTo>
                    <a:pt x="0" y="416445"/>
                  </a:lnTo>
                  <a:lnTo>
                    <a:pt x="0" y="174307"/>
                  </a:lnTo>
                  <a:lnTo>
                    <a:pt x="6254" y="128111"/>
                  </a:lnTo>
                  <a:lnTo>
                    <a:pt x="23888" y="86512"/>
                  </a:lnTo>
                  <a:lnTo>
                    <a:pt x="51206" y="51206"/>
                  </a:lnTo>
                  <a:lnTo>
                    <a:pt x="86512" y="23888"/>
                  </a:lnTo>
                  <a:lnTo>
                    <a:pt x="128111" y="6254"/>
                  </a:lnTo>
                  <a:lnTo>
                    <a:pt x="174307" y="0"/>
                  </a:lnTo>
                  <a:lnTo>
                    <a:pt x="1507058" y="0"/>
                  </a:lnTo>
                  <a:lnTo>
                    <a:pt x="1553258" y="6254"/>
                  </a:lnTo>
                  <a:lnTo>
                    <a:pt x="1594858" y="23888"/>
                  </a:lnTo>
                  <a:lnTo>
                    <a:pt x="1630164" y="51206"/>
                  </a:lnTo>
                  <a:lnTo>
                    <a:pt x="1657479" y="86512"/>
                  </a:lnTo>
                  <a:lnTo>
                    <a:pt x="1675111" y="128111"/>
                  </a:lnTo>
                  <a:lnTo>
                    <a:pt x="1681365" y="174307"/>
                  </a:lnTo>
                  <a:lnTo>
                    <a:pt x="1681365" y="416445"/>
                  </a:lnTo>
                  <a:lnTo>
                    <a:pt x="1675111" y="462646"/>
                  </a:lnTo>
                  <a:lnTo>
                    <a:pt x="1657479" y="504246"/>
                  </a:lnTo>
                  <a:lnTo>
                    <a:pt x="1630164" y="539551"/>
                  </a:lnTo>
                  <a:lnTo>
                    <a:pt x="1594858" y="566867"/>
                  </a:lnTo>
                  <a:lnTo>
                    <a:pt x="1553258" y="584499"/>
                  </a:lnTo>
                  <a:lnTo>
                    <a:pt x="1507058" y="590753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68133" y="3687677"/>
              <a:ext cx="1534160" cy="591185"/>
            </a:xfrm>
            <a:custGeom>
              <a:avLst/>
              <a:gdLst/>
              <a:ahLst/>
              <a:cxnLst/>
              <a:rect l="l" t="t" r="r" b="b"/>
              <a:pathLst>
                <a:path w="1534160" h="591185">
                  <a:moveTo>
                    <a:pt x="1367193" y="0"/>
                  </a:moveTo>
                  <a:lnTo>
                    <a:pt x="166471" y="0"/>
                  </a:lnTo>
                  <a:lnTo>
                    <a:pt x="122346" y="5973"/>
                  </a:lnTo>
                  <a:lnTo>
                    <a:pt x="82615" y="22814"/>
                  </a:lnTo>
                  <a:lnTo>
                    <a:pt x="48898" y="48904"/>
                  </a:lnTo>
                  <a:lnTo>
                    <a:pt x="22811" y="82625"/>
                  </a:lnTo>
                  <a:lnTo>
                    <a:pt x="5972" y="122358"/>
                  </a:lnTo>
                  <a:lnTo>
                    <a:pt x="0" y="166484"/>
                  </a:lnTo>
                  <a:lnTo>
                    <a:pt x="0" y="424281"/>
                  </a:lnTo>
                  <a:lnTo>
                    <a:pt x="5972" y="468402"/>
                  </a:lnTo>
                  <a:lnTo>
                    <a:pt x="22811" y="508131"/>
                  </a:lnTo>
                  <a:lnTo>
                    <a:pt x="48898" y="541850"/>
                  </a:lnTo>
                  <a:lnTo>
                    <a:pt x="82615" y="567939"/>
                  </a:lnTo>
                  <a:lnTo>
                    <a:pt x="122346" y="584779"/>
                  </a:lnTo>
                  <a:lnTo>
                    <a:pt x="166471" y="590753"/>
                  </a:lnTo>
                  <a:lnTo>
                    <a:pt x="1367193" y="590753"/>
                  </a:lnTo>
                  <a:lnTo>
                    <a:pt x="1411318" y="584779"/>
                  </a:lnTo>
                  <a:lnTo>
                    <a:pt x="1451048" y="567939"/>
                  </a:lnTo>
                  <a:lnTo>
                    <a:pt x="1484766" y="541850"/>
                  </a:lnTo>
                  <a:lnTo>
                    <a:pt x="1510853" y="508131"/>
                  </a:lnTo>
                  <a:lnTo>
                    <a:pt x="1527692" y="468402"/>
                  </a:lnTo>
                  <a:lnTo>
                    <a:pt x="1533664" y="424281"/>
                  </a:lnTo>
                  <a:lnTo>
                    <a:pt x="1533664" y="166484"/>
                  </a:lnTo>
                  <a:lnTo>
                    <a:pt x="1527692" y="122358"/>
                  </a:lnTo>
                  <a:lnTo>
                    <a:pt x="1510853" y="82625"/>
                  </a:lnTo>
                  <a:lnTo>
                    <a:pt x="1484766" y="48904"/>
                  </a:lnTo>
                  <a:lnTo>
                    <a:pt x="1451048" y="22814"/>
                  </a:lnTo>
                  <a:lnTo>
                    <a:pt x="1411318" y="5973"/>
                  </a:lnTo>
                  <a:lnTo>
                    <a:pt x="1367193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68133" y="3687677"/>
              <a:ext cx="1534160" cy="591185"/>
            </a:xfrm>
            <a:custGeom>
              <a:avLst/>
              <a:gdLst/>
              <a:ahLst/>
              <a:cxnLst/>
              <a:rect l="l" t="t" r="r" b="b"/>
              <a:pathLst>
                <a:path w="1534160" h="591185">
                  <a:moveTo>
                    <a:pt x="1367193" y="590753"/>
                  </a:moveTo>
                  <a:lnTo>
                    <a:pt x="166471" y="590753"/>
                  </a:lnTo>
                  <a:lnTo>
                    <a:pt x="122346" y="584779"/>
                  </a:lnTo>
                  <a:lnTo>
                    <a:pt x="82615" y="567939"/>
                  </a:lnTo>
                  <a:lnTo>
                    <a:pt x="48898" y="541850"/>
                  </a:lnTo>
                  <a:lnTo>
                    <a:pt x="22811" y="508131"/>
                  </a:lnTo>
                  <a:lnTo>
                    <a:pt x="5972" y="468402"/>
                  </a:lnTo>
                  <a:lnTo>
                    <a:pt x="0" y="424281"/>
                  </a:lnTo>
                  <a:lnTo>
                    <a:pt x="0" y="166484"/>
                  </a:lnTo>
                  <a:lnTo>
                    <a:pt x="5972" y="122358"/>
                  </a:lnTo>
                  <a:lnTo>
                    <a:pt x="22811" y="82625"/>
                  </a:lnTo>
                  <a:lnTo>
                    <a:pt x="48898" y="48904"/>
                  </a:lnTo>
                  <a:lnTo>
                    <a:pt x="82615" y="22814"/>
                  </a:lnTo>
                  <a:lnTo>
                    <a:pt x="122346" y="5973"/>
                  </a:lnTo>
                  <a:lnTo>
                    <a:pt x="166471" y="0"/>
                  </a:lnTo>
                  <a:lnTo>
                    <a:pt x="1367193" y="0"/>
                  </a:lnTo>
                  <a:lnTo>
                    <a:pt x="1411318" y="5973"/>
                  </a:lnTo>
                  <a:lnTo>
                    <a:pt x="1451048" y="22814"/>
                  </a:lnTo>
                  <a:lnTo>
                    <a:pt x="1484766" y="48904"/>
                  </a:lnTo>
                  <a:lnTo>
                    <a:pt x="1510853" y="82625"/>
                  </a:lnTo>
                  <a:lnTo>
                    <a:pt x="1527692" y="122358"/>
                  </a:lnTo>
                  <a:lnTo>
                    <a:pt x="1533664" y="166484"/>
                  </a:lnTo>
                  <a:lnTo>
                    <a:pt x="1533664" y="424281"/>
                  </a:lnTo>
                  <a:lnTo>
                    <a:pt x="1527692" y="468402"/>
                  </a:lnTo>
                  <a:lnTo>
                    <a:pt x="1510853" y="508131"/>
                  </a:lnTo>
                  <a:lnTo>
                    <a:pt x="1484766" y="541850"/>
                  </a:lnTo>
                  <a:lnTo>
                    <a:pt x="1451048" y="567939"/>
                  </a:lnTo>
                  <a:lnTo>
                    <a:pt x="1411318" y="584779"/>
                  </a:lnTo>
                  <a:lnTo>
                    <a:pt x="1367193" y="590753"/>
                  </a:lnTo>
                  <a:close/>
                </a:path>
              </a:pathLst>
            </a:custGeom>
            <a:ln w="12814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83A36C0C-C059-D888-7618-03659B39C90A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6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8">
            <a:extLst>
              <a:ext uri="{FF2B5EF4-FFF2-40B4-BE49-F238E27FC236}">
                <a16:creationId xmlns:a16="http://schemas.microsoft.com/office/drawing/2014/main" id="{2CE38A1E-F455-72DE-064E-6253082D796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4371CF1D-90F0-09BA-423D-9D55E14C1ACB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1978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MARI </a:t>
            </a:r>
            <a:r>
              <a:rPr lang="es-ES" sz="1800" spc="-25" dirty="0">
                <a:solidFill>
                  <a:srgbClr val="475563"/>
                </a:solidFill>
              </a:rPr>
              <a:t>PAZ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4" name="object 43">
            <a:extLst>
              <a:ext uri="{FF2B5EF4-FFF2-40B4-BE49-F238E27FC236}">
                <a16:creationId xmlns:a16="http://schemas.microsoft.com/office/drawing/2014/main" id="{5B8D3E62-B3BD-CC36-CFC0-4C5ADF7D6F33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877" y="4956190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009E91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46311" y="1242568"/>
            <a:ext cx="4063365" cy="926465"/>
            <a:chOff x="2746311" y="1242568"/>
            <a:chExt cx="4063365" cy="926465"/>
          </a:xfrm>
        </p:grpSpPr>
        <p:sp>
          <p:nvSpPr>
            <p:cNvPr id="5" name="object 5"/>
            <p:cNvSpPr/>
            <p:nvPr/>
          </p:nvSpPr>
          <p:spPr>
            <a:xfrm>
              <a:off x="2746311" y="1242567"/>
              <a:ext cx="4058920" cy="637540"/>
            </a:xfrm>
            <a:custGeom>
              <a:avLst/>
              <a:gdLst/>
              <a:ahLst/>
              <a:cxnLst/>
              <a:rect l="l" t="t" r="r" b="b"/>
              <a:pathLst>
                <a:path w="4058920" h="637539">
                  <a:moveTo>
                    <a:pt x="4058805" y="240182"/>
                  </a:moveTo>
                  <a:lnTo>
                    <a:pt x="0" y="240182"/>
                  </a:lnTo>
                  <a:lnTo>
                    <a:pt x="0" y="637082"/>
                  </a:lnTo>
                  <a:lnTo>
                    <a:pt x="4058805" y="637082"/>
                  </a:lnTo>
                  <a:lnTo>
                    <a:pt x="4058805" y="240182"/>
                  </a:lnTo>
                  <a:close/>
                </a:path>
                <a:path w="4058920" h="637539">
                  <a:moveTo>
                    <a:pt x="4058805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4058805" y="182651"/>
                  </a:lnTo>
                  <a:lnTo>
                    <a:pt x="4058805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70249" y="145437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4270" y="1454377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98083" y="145437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6311" y="1952079"/>
              <a:ext cx="4058920" cy="182880"/>
            </a:xfrm>
            <a:custGeom>
              <a:avLst/>
              <a:gdLst/>
              <a:ahLst/>
              <a:cxnLst/>
              <a:rect l="l" t="t" r="r" b="b"/>
              <a:pathLst>
                <a:path w="4058920" h="182880">
                  <a:moveTo>
                    <a:pt x="4058805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4058805" y="182651"/>
                  </a:lnTo>
                  <a:lnTo>
                    <a:pt x="4058805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70249" y="1923189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94270" y="1923189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98083" y="1923189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770249" y="21653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4270" y="2165323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98083" y="21653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317315" y="622418"/>
            <a:ext cx="316230" cy="3988435"/>
            <a:chOff x="2317315" y="622418"/>
            <a:chExt cx="316230" cy="3988435"/>
          </a:xfrm>
        </p:grpSpPr>
        <p:sp>
          <p:nvSpPr>
            <p:cNvPr id="17" name="object 17"/>
            <p:cNvSpPr/>
            <p:nvPr/>
          </p:nvSpPr>
          <p:spPr>
            <a:xfrm>
              <a:off x="2477212" y="746305"/>
              <a:ext cx="0" cy="3864610"/>
            </a:xfrm>
            <a:custGeom>
              <a:avLst/>
              <a:gdLst/>
              <a:ahLst/>
              <a:cxnLst/>
              <a:rect l="l" t="t" r="r" b="b"/>
              <a:pathLst>
                <a:path h="3864610">
                  <a:moveTo>
                    <a:pt x="0" y="0"/>
                  </a:moveTo>
                  <a:lnTo>
                    <a:pt x="0" y="3864114"/>
                  </a:lnTo>
                </a:path>
              </a:pathLst>
            </a:custGeom>
            <a:ln w="9525">
              <a:solidFill>
                <a:srgbClr val="439F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17315" y="622418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30" h="316230">
                  <a:moveTo>
                    <a:pt x="158064" y="0"/>
                  </a:moveTo>
                  <a:lnTo>
                    <a:pt x="108102" y="8059"/>
                  </a:lnTo>
                  <a:lnTo>
                    <a:pt x="64712" y="30500"/>
                  </a:lnTo>
                  <a:lnTo>
                    <a:pt x="30496" y="64720"/>
                  </a:lnTo>
                  <a:lnTo>
                    <a:pt x="8057" y="108113"/>
                  </a:lnTo>
                  <a:lnTo>
                    <a:pt x="0" y="158076"/>
                  </a:lnTo>
                  <a:lnTo>
                    <a:pt x="8057" y="208040"/>
                  </a:lnTo>
                  <a:lnTo>
                    <a:pt x="30496" y="251433"/>
                  </a:lnTo>
                  <a:lnTo>
                    <a:pt x="64712" y="285653"/>
                  </a:lnTo>
                  <a:lnTo>
                    <a:pt x="108102" y="308094"/>
                  </a:lnTo>
                  <a:lnTo>
                    <a:pt x="158064" y="316153"/>
                  </a:lnTo>
                  <a:lnTo>
                    <a:pt x="208027" y="308094"/>
                  </a:lnTo>
                  <a:lnTo>
                    <a:pt x="251420" y="285653"/>
                  </a:lnTo>
                  <a:lnTo>
                    <a:pt x="285640" y="251433"/>
                  </a:lnTo>
                  <a:lnTo>
                    <a:pt x="308081" y="208040"/>
                  </a:lnTo>
                  <a:lnTo>
                    <a:pt x="316141" y="158076"/>
                  </a:lnTo>
                  <a:lnTo>
                    <a:pt x="308081" y="108113"/>
                  </a:lnTo>
                  <a:lnTo>
                    <a:pt x="285640" y="64720"/>
                  </a:lnTo>
                  <a:lnTo>
                    <a:pt x="251420" y="30500"/>
                  </a:lnTo>
                  <a:lnTo>
                    <a:pt x="208027" y="8059"/>
                  </a:lnTo>
                  <a:lnTo>
                    <a:pt x="158064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6873268" y="1253097"/>
            <a:ext cx="0" cy="3329304"/>
          </a:xfrm>
          <a:custGeom>
            <a:avLst/>
            <a:gdLst/>
            <a:ahLst/>
            <a:cxnLst/>
            <a:rect l="l" t="t" r="r" b="b"/>
            <a:pathLst>
              <a:path h="3329304">
                <a:moveTo>
                  <a:pt x="0" y="0"/>
                </a:moveTo>
                <a:lnTo>
                  <a:pt x="0" y="3329165"/>
                </a:lnTo>
              </a:path>
            </a:pathLst>
          </a:custGeom>
          <a:ln w="6350">
            <a:solidFill>
              <a:srgbClr val="439F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22184" y="628690"/>
            <a:ext cx="3474085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0360" algn="l"/>
              </a:tabLst>
            </a:pPr>
            <a:r>
              <a:rPr sz="1500" b="1" dirty="0">
                <a:solidFill>
                  <a:srgbClr val="445565"/>
                </a:solidFill>
                <a:latin typeface="Open Sans"/>
                <a:cs typeface="Open Sans"/>
              </a:rPr>
              <a:t>HIPERGLUCEMIA</a:t>
            </a:r>
            <a:r>
              <a:rPr sz="1500" b="1" spc="-60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500" spc="-10" dirty="0">
                <a:solidFill>
                  <a:srgbClr val="445565"/>
                </a:solidFill>
                <a:latin typeface="Open Sans"/>
                <a:cs typeface="Open Sans"/>
              </a:rPr>
              <a:t>(TAR&gt;OBJETIVOS)</a:t>
            </a:r>
            <a:endParaRPr sz="1500" dirty="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311" y="1242568"/>
            <a:ext cx="4058920" cy="1828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 basal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insuﬁciente.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311" y="1482750"/>
            <a:ext cx="4058920" cy="3975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80670" marR="188595">
              <a:lnSpc>
                <a:spcPct val="116700"/>
              </a:lnSpc>
              <a:spcBef>
                <a:spcPts val="4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1ª parte de la noche: insuﬁciente insulina prandial en 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cena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mayor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ingesta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carbohidratos.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46311" y="1945137"/>
            <a:ext cx="40589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Resopón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sin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insulina.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46298" y="1015301"/>
            <a:ext cx="1112520" cy="146050"/>
          </a:xfrm>
          <a:custGeom>
            <a:avLst/>
            <a:gdLst/>
            <a:ahLst/>
            <a:cxnLst/>
            <a:rect l="l" t="t" r="r" b="b"/>
            <a:pathLst>
              <a:path w="1112520" h="146050">
                <a:moveTo>
                  <a:pt x="1112189" y="0"/>
                </a:moveTo>
                <a:lnTo>
                  <a:pt x="0" y="0"/>
                </a:lnTo>
                <a:lnTo>
                  <a:pt x="0" y="145872"/>
                </a:lnTo>
                <a:lnTo>
                  <a:pt x="1112189" y="145872"/>
                </a:lnTo>
                <a:lnTo>
                  <a:pt x="1112189" y="0"/>
                </a:lnTo>
                <a:close/>
              </a:path>
            </a:pathLst>
          </a:custGeom>
          <a:solidFill>
            <a:srgbClr val="445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46298" y="1003780"/>
            <a:ext cx="1112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NOCTURNA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37037" y="1286199"/>
            <a:ext cx="92710" cy="808990"/>
            <a:chOff x="2837037" y="1286199"/>
            <a:chExt cx="92710" cy="808990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7037" y="1286199"/>
              <a:ext cx="92456" cy="9245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37037" y="1548272"/>
              <a:ext cx="92456" cy="9245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037" y="2002659"/>
              <a:ext cx="92456" cy="92455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2746311" y="2594013"/>
            <a:ext cx="4063365" cy="464184"/>
            <a:chOff x="2746311" y="2594013"/>
            <a:chExt cx="4063365" cy="464184"/>
          </a:xfrm>
        </p:grpSpPr>
        <p:sp>
          <p:nvSpPr>
            <p:cNvPr id="31" name="object 31"/>
            <p:cNvSpPr/>
            <p:nvPr/>
          </p:nvSpPr>
          <p:spPr>
            <a:xfrm>
              <a:off x="2746311" y="2594013"/>
              <a:ext cx="4058920" cy="430530"/>
            </a:xfrm>
            <a:custGeom>
              <a:avLst/>
              <a:gdLst/>
              <a:ahLst/>
              <a:cxnLst/>
              <a:rect l="l" t="t" r="r" b="b"/>
              <a:pathLst>
                <a:path w="4058920" h="430530">
                  <a:moveTo>
                    <a:pt x="4058805" y="247764"/>
                  </a:moveTo>
                  <a:lnTo>
                    <a:pt x="0" y="247764"/>
                  </a:lnTo>
                  <a:lnTo>
                    <a:pt x="0" y="430415"/>
                  </a:lnTo>
                  <a:lnTo>
                    <a:pt x="4058805" y="430415"/>
                  </a:lnTo>
                  <a:lnTo>
                    <a:pt x="4058805" y="247764"/>
                  </a:lnTo>
                  <a:close/>
                </a:path>
                <a:path w="4058920" h="430530">
                  <a:moveTo>
                    <a:pt x="4058805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4058805" y="182651"/>
                  </a:lnTo>
                  <a:lnTo>
                    <a:pt x="4058805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70249" y="28058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94270" y="2805823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798083" y="28058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70249" y="305502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94270" y="3055027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98083" y="305502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746311" y="2594013"/>
            <a:ext cx="4058920" cy="1828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Insuﬁciente dosis insulina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basal.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46311" y="2841777"/>
            <a:ext cx="4058920" cy="182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Ingestas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intermedias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sin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insulina.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46298" y="2366746"/>
            <a:ext cx="1112520" cy="146050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127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"/>
              </a:spcBef>
            </a:pP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PREPRANDIAL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37037" y="2637646"/>
            <a:ext cx="92710" cy="354965"/>
            <a:chOff x="2837037" y="2637646"/>
            <a:chExt cx="92710" cy="35496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7037" y="2637646"/>
              <a:ext cx="92456" cy="9245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7037" y="2899718"/>
              <a:ext cx="92456" cy="9245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2746311" y="3478085"/>
            <a:ext cx="4063365" cy="464184"/>
            <a:chOff x="2746311" y="3478085"/>
            <a:chExt cx="4063365" cy="464184"/>
          </a:xfrm>
        </p:grpSpPr>
        <p:sp>
          <p:nvSpPr>
            <p:cNvPr id="45" name="object 45"/>
            <p:cNvSpPr/>
            <p:nvPr/>
          </p:nvSpPr>
          <p:spPr>
            <a:xfrm>
              <a:off x="2746311" y="3478085"/>
              <a:ext cx="4058920" cy="430530"/>
            </a:xfrm>
            <a:custGeom>
              <a:avLst/>
              <a:gdLst/>
              <a:ahLst/>
              <a:cxnLst/>
              <a:rect l="l" t="t" r="r" b="b"/>
              <a:pathLst>
                <a:path w="4058920" h="430529">
                  <a:moveTo>
                    <a:pt x="4058805" y="247764"/>
                  </a:moveTo>
                  <a:lnTo>
                    <a:pt x="0" y="247764"/>
                  </a:lnTo>
                  <a:lnTo>
                    <a:pt x="0" y="430415"/>
                  </a:lnTo>
                  <a:lnTo>
                    <a:pt x="4058805" y="430415"/>
                  </a:lnTo>
                  <a:lnTo>
                    <a:pt x="4058805" y="247764"/>
                  </a:lnTo>
                  <a:close/>
                </a:path>
                <a:path w="4058920" h="430529">
                  <a:moveTo>
                    <a:pt x="4058805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4058805" y="182651"/>
                  </a:lnTo>
                  <a:lnTo>
                    <a:pt x="4058805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70249" y="368989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94270" y="3689893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98083" y="368989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70249" y="393909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94270" y="3939097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98083" y="393909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746311" y="3478085"/>
            <a:ext cx="4058920" cy="1828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Insuﬁciente dosis insulina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prandial.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46311" y="3725850"/>
            <a:ext cx="4058920" cy="1828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8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Mayor ingesta de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carbohidratos.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746298" y="3250819"/>
            <a:ext cx="1112520" cy="146050"/>
          </a:xfrm>
          <a:custGeom>
            <a:avLst/>
            <a:gdLst/>
            <a:ahLst/>
            <a:cxnLst/>
            <a:rect l="l" t="t" r="r" b="b"/>
            <a:pathLst>
              <a:path w="1112520" h="146050">
                <a:moveTo>
                  <a:pt x="1112189" y="0"/>
                </a:moveTo>
                <a:lnTo>
                  <a:pt x="0" y="0"/>
                </a:lnTo>
                <a:lnTo>
                  <a:pt x="0" y="145872"/>
                </a:lnTo>
                <a:lnTo>
                  <a:pt x="1112189" y="145872"/>
                </a:lnTo>
                <a:lnTo>
                  <a:pt x="1112189" y="0"/>
                </a:lnTo>
                <a:close/>
              </a:path>
            </a:pathLst>
          </a:custGeom>
          <a:solidFill>
            <a:srgbClr val="445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746298" y="3239298"/>
            <a:ext cx="1112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POSTPRANDIAL</a:t>
            </a:r>
            <a:endParaRPr sz="900">
              <a:latin typeface="Open Sans"/>
              <a:cs typeface="Open Sans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837037" y="3521717"/>
            <a:ext cx="92710" cy="354965"/>
            <a:chOff x="2837037" y="3521717"/>
            <a:chExt cx="92710" cy="354965"/>
          </a:xfrm>
        </p:grpSpPr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037" y="3521717"/>
              <a:ext cx="92456" cy="9245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7037" y="3783790"/>
              <a:ext cx="92456" cy="92456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2746311" y="4373422"/>
            <a:ext cx="4063365" cy="215265"/>
            <a:chOff x="2746311" y="4373422"/>
            <a:chExt cx="4063365" cy="215265"/>
          </a:xfrm>
        </p:grpSpPr>
        <p:sp>
          <p:nvSpPr>
            <p:cNvPr id="60" name="object 60"/>
            <p:cNvSpPr/>
            <p:nvPr/>
          </p:nvSpPr>
          <p:spPr>
            <a:xfrm>
              <a:off x="2746311" y="4373422"/>
              <a:ext cx="4058920" cy="182880"/>
            </a:xfrm>
            <a:custGeom>
              <a:avLst/>
              <a:gdLst/>
              <a:ahLst/>
              <a:cxnLst/>
              <a:rect l="l" t="t" r="r" b="b"/>
              <a:pathLst>
                <a:path w="4058920" h="182879">
                  <a:moveTo>
                    <a:pt x="4058805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4058805" y="182651"/>
                  </a:lnTo>
                  <a:lnTo>
                    <a:pt x="4058805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70249" y="4585228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5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94270" y="4585228"/>
              <a:ext cx="3996054" cy="0"/>
            </a:xfrm>
            <a:custGeom>
              <a:avLst/>
              <a:gdLst/>
              <a:ahLst/>
              <a:cxnLst/>
              <a:rect l="l" t="t" r="r" b="b"/>
              <a:pathLst>
                <a:path w="3996054">
                  <a:moveTo>
                    <a:pt x="0" y="0"/>
                  </a:moveTo>
                  <a:lnTo>
                    <a:pt x="3995801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798083" y="4585228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6924332" y="1920014"/>
            <a:ext cx="1381125" cy="248920"/>
            <a:chOff x="6924332" y="1920014"/>
            <a:chExt cx="1381125" cy="248920"/>
          </a:xfrm>
        </p:grpSpPr>
        <p:sp>
          <p:nvSpPr>
            <p:cNvPr id="65" name="object 65"/>
            <p:cNvSpPr/>
            <p:nvPr/>
          </p:nvSpPr>
          <p:spPr>
            <a:xfrm>
              <a:off x="6924332" y="1952079"/>
              <a:ext cx="1381125" cy="182880"/>
            </a:xfrm>
            <a:custGeom>
              <a:avLst/>
              <a:gdLst/>
              <a:ahLst/>
              <a:cxnLst/>
              <a:rect l="l" t="t" r="r" b="b"/>
              <a:pathLst>
                <a:path w="1381125" h="182880">
                  <a:moveTo>
                    <a:pt x="1380680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1380680" y="182651"/>
                  </a:lnTo>
                  <a:lnTo>
                    <a:pt x="1380680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932487" y="1923189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56454" y="1923189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297345" y="1923189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932487" y="21653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956454" y="2165323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297345" y="21653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6932486" y="1451202"/>
            <a:ext cx="1372870" cy="6350"/>
            <a:chOff x="6932486" y="1451202"/>
            <a:chExt cx="1372870" cy="6350"/>
          </a:xfrm>
        </p:grpSpPr>
        <p:sp>
          <p:nvSpPr>
            <p:cNvPr id="73" name="object 73"/>
            <p:cNvSpPr/>
            <p:nvPr/>
          </p:nvSpPr>
          <p:spPr>
            <a:xfrm>
              <a:off x="6932486" y="145437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56454" y="1454377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97345" y="145437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6932486" y="2802648"/>
            <a:ext cx="1372870" cy="6350"/>
            <a:chOff x="6932486" y="2802648"/>
            <a:chExt cx="1372870" cy="6350"/>
          </a:xfrm>
        </p:grpSpPr>
        <p:sp>
          <p:nvSpPr>
            <p:cNvPr id="77" name="object 77"/>
            <p:cNvSpPr/>
            <p:nvPr/>
          </p:nvSpPr>
          <p:spPr>
            <a:xfrm>
              <a:off x="6932486" y="28058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56454" y="2805823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297345" y="280582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6932486" y="3051852"/>
            <a:ext cx="1372870" cy="6350"/>
            <a:chOff x="6932486" y="3051852"/>
            <a:chExt cx="1372870" cy="6350"/>
          </a:xfrm>
        </p:grpSpPr>
        <p:sp>
          <p:nvSpPr>
            <p:cNvPr id="81" name="object 81"/>
            <p:cNvSpPr/>
            <p:nvPr/>
          </p:nvSpPr>
          <p:spPr>
            <a:xfrm>
              <a:off x="6932486" y="305502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956454" y="3055027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297345" y="3055027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6932486" y="3686718"/>
            <a:ext cx="1372870" cy="6350"/>
            <a:chOff x="6932486" y="3686718"/>
            <a:chExt cx="1372870" cy="6350"/>
          </a:xfrm>
        </p:grpSpPr>
        <p:sp>
          <p:nvSpPr>
            <p:cNvPr id="85" name="object 85"/>
            <p:cNvSpPr/>
            <p:nvPr/>
          </p:nvSpPr>
          <p:spPr>
            <a:xfrm>
              <a:off x="6932486" y="368989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956454" y="3689893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97345" y="3689893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8" name="object 88"/>
          <p:cNvGrpSpPr/>
          <p:nvPr/>
        </p:nvGrpSpPr>
        <p:grpSpPr>
          <a:xfrm>
            <a:off x="6932486" y="3935921"/>
            <a:ext cx="1372870" cy="6350"/>
            <a:chOff x="6932486" y="3935921"/>
            <a:chExt cx="1372870" cy="6350"/>
          </a:xfrm>
        </p:grpSpPr>
        <p:sp>
          <p:nvSpPr>
            <p:cNvPr id="89" name="object 89"/>
            <p:cNvSpPr/>
            <p:nvPr/>
          </p:nvSpPr>
          <p:spPr>
            <a:xfrm>
              <a:off x="6932486" y="393909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956454" y="3939096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297345" y="3939096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6932486" y="4582053"/>
            <a:ext cx="1372870" cy="6350"/>
            <a:chOff x="6932486" y="4582053"/>
            <a:chExt cx="1372870" cy="6350"/>
          </a:xfrm>
        </p:grpSpPr>
        <p:sp>
          <p:nvSpPr>
            <p:cNvPr id="93" name="object 93"/>
            <p:cNvSpPr/>
            <p:nvPr/>
          </p:nvSpPr>
          <p:spPr>
            <a:xfrm>
              <a:off x="6932486" y="4585228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956454" y="4585228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2903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297345" y="4585228"/>
              <a:ext cx="8255" cy="0"/>
            </a:xfrm>
            <a:custGeom>
              <a:avLst/>
              <a:gdLst/>
              <a:ahLst/>
              <a:cxnLst/>
              <a:rect l="l" t="t" r="r" b="b"/>
              <a:pathLst>
                <a:path w="8254">
                  <a:moveTo>
                    <a:pt x="0" y="0"/>
                  </a:moveTo>
                  <a:lnTo>
                    <a:pt x="8001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2746311" y="4373422"/>
            <a:ext cx="4058920" cy="1828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Hipoglucemia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previa.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746298" y="4146143"/>
            <a:ext cx="1847214" cy="146050"/>
          </a:xfrm>
          <a:custGeom>
            <a:avLst/>
            <a:gdLst/>
            <a:ahLst/>
            <a:cxnLst/>
            <a:rect l="l" t="t" r="r" b="b"/>
            <a:pathLst>
              <a:path w="1847214" h="146050">
                <a:moveTo>
                  <a:pt x="1846795" y="0"/>
                </a:moveTo>
                <a:lnTo>
                  <a:pt x="0" y="0"/>
                </a:lnTo>
                <a:lnTo>
                  <a:pt x="0" y="145872"/>
                </a:lnTo>
                <a:lnTo>
                  <a:pt x="1846795" y="145872"/>
                </a:lnTo>
                <a:lnTo>
                  <a:pt x="1846795" y="0"/>
                </a:lnTo>
                <a:close/>
              </a:path>
            </a:pathLst>
          </a:custGeom>
          <a:solidFill>
            <a:srgbClr val="445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746298" y="4134631"/>
            <a:ext cx="184721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REBOTE/SOBRETRATAMIENTO</a:t>
            </a:r>
            <a:endParaRPr sz="900">
              <a:latin typeface="Open Sans"/>
              <a:cs typeface="Open Sans"/>
            </a:endParaRPr>
          </a:p>
        </p:txBody>
      </p:sp>
      <p:pic>
        <p:nvPicPr>
          <p:cNvPr id="99" name="object 9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7037" y="4417051"/>
            <a:ext cx="92456" cy="92456"/>
          </a:xfrm>
          <a:prstGeom prst="rect">
            <a:avLst/>
          </a:prstGeom>
        </p:spPr>
      </p:pic>
      <p:sp>
        <p:nvSpPr>
          <p:cNvPr id="100" name="object 100"/>
          <p:cNvSpPr txBox="1"/>
          <p:nvPr/>
        </p:nvSpPr>
        <p:spPr>
          <a:xfrm>
            <a:off x="6924332" y="1242568"/>
            <a:ext cx="138112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4826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38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924332" y="2841777"/>
            <a:ext cx="138112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2413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9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924332" y="3478085"/>
            <a:ext cx="138112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1714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35"/>
              </a:spcBef>
            </a:pPr>
            <a:r>
              <a:rPr sz="800" b="1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53E00"/>
                </a:solidFill>
                <a:latin typeface="Open Sans"/>
                <a:cs typeface="Open Sans"/>
              </a:rPr>
              <a:t>EN</a:t>
            </a:r>
            <a:r>
              <a:rPr sz="800" b="1" spc="-10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53E00"/>
                </a:solidFill>
                <a:latin typeface="Open Sans"/>
                <a:cs typeface="Open Sans"/>
              </a:rPr>
              <a:t>DESAYUNO</a:t>
            </a:r>
            <a:r>
              <a:rPr sz="800" b="1" spc="-10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800" b="1" dirty="0">
                <a:solidFill>
                  <a:srgbClr val="F53E00"/>
                </a:solidFill>
                <a:latin typeface="Open Sans"/>
                <a:cs typeface="Open Sans"/>
              </a:rPr>
              <a:t>Y</a:t>
            </a:r>
            <a:r>
              <a:rPr sz="800" b="1" spc="-10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800" b="1" spc="-20" dirty="0">
                <a:solidFill>
                  <a:srgbClr val="F53E00"/>
                </a:solidFill>
                <a:latin typeface="Open Sans"/>
                <a:cs typeface="Open Sans"/>
              </a:rPr>
              <a:t>CENA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924332" y="2594013"/>
            <a:ext cx="138112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1841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45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924332" y="1966459"/>
            <a:ext cx="1381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924332" y="1482750"/>
            <a:ext cx="1381125" cy="39751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00">
              <a:latin typeface="Times New Roman"/>
              <a:cs typeface="Times New Roman"/>
            </a:endParaRPr>
          </a:p>
          <a:p>
            <a:pPr marL="76835">
              <a:lnSpc>
                <a:spcPct val="100000"/>
              </a:lnSpc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924332" y="3725850"/>
            <a:ext cx="138112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556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8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6924332" y="4373422"/>
            <a:ext cx="138112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2095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65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108" name="object 108"/>
          <p:cNvGrpSpPr/>
          <p:nvPr/>
        </p:nvGrpSpPr>
        <p:grpSpPr>
          <a:xfrm>
            <a:off x="512622" y="2575509"/>
            <a:ext cx="998855" cy="59690"/>
            <a:chOff x="512622" y="2575509"/>
            <a:chExt cx="998855" cy="59690"/>
          </a:xfrm>
        </p:grpSpPr>
        <p:sp>
          <p:nvSpPr>
            <p:cNvPr id="109" name="object 109"/>
            <p:cNvSpPr/>
            <p:nvPr/>
          </p:nvSpPr>
          <p:spPr>
            <a:xfrm>
              <a:off x="512622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44956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78598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499926" y="2196876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17" name="object 31">
            <a:extLst>
              <a:ext uri="{FF2B5EF4-FFF2-40B4-BE49-F238E27FC236}">
                <a16:creationId xmlns:a16="http://schemas.microsoft.com/office/drawing/2014/main" id="{2ADBA850-24FE-9A1E-CC81-A279509D69F7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6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98">
            <a:extLst>
              <a:ext uri="{FF2B5EF4-FFF2-40B4-BE49-F238E27FC236}">
                <a16:creationId xmlns:a16="http://schemas.microsoft.com/office/drawing/2014/main" id="{22F15CDD-C2C5-F9F2-7EEB-64CA23825D5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19" name="object 32">
            <a:extLst>
              <a:ext uri="{FF2B5EF4-FFF2-40B4-BE49-F238E27FC236}">
                <a16:creationId xmlns:a16="http://schemas.microsoft.com/office/drawing/2014/main" id="{BF7DF6E7-2E6F-240C-4442-5B5145306301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1978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MARI </a:t>
            </a:r>
            <a:r>
              <a:rPr lang="es-ES" sz="1800" spc="-25" dirty="0">
                <a:solidFill>
                  <a:srgbClr val="475563"/>
                </a:solidFill>
              </a:rPr>
              <a:t>PAZ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120" name="object 43">
            <a:extLst>
              <a:ext uri="{FF2B5EF4-FFF2-40B4-BE49-F238E27FC236}">
                <a16:creationId xmlns:a16="http://schemas.microsoft.com/office/drawing/2014/main" id="{24811359-9EF7-B281-D3A0-A79D5C1DBB66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1" name="object 43">
            <a:extLst>
              <a:ext uri="{FF2B5EF4-FFF2-40B4-BE49-F238E27FC236}">
                <a16:creationId xmlns:a16="http://schemas.microsoft.com/office/drawing/2014/main" id="{ADDC2326-0E03-5393-380A-609178FABC21}"/>
              </a:ext>
            </a:extLst>
          </p:cNvPr>
          <p:cNvSpPr txBox="1"/>
          <p:nvPr/>
        </p:nvSpPr>
        <p:spPr>
          <a:xfrm>
            <a:off x="2279375" y="688128"/>
            <a:ext cx="3975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5264" y="18504"/>
            <a:ext cx="6470650" cy="5126355"/>
            <a:chOff x="2665264" y="18504"/>
            <a:chExt cx="6470650" cy="51263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9803" y="18504"/>
              <a:ext cx="6455662" cy="51258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6790" y="456311"/>
              <a:ext cx="5574665" cy="4418330"/>
            </a:xfrm>
            <a:custGeom>
              <a:avLst/>
              <a:gdLst/>
              <a:ahLst/>
              <a:cxnLst/>
              <a:rect l="l" t="t" r="r" b="b"/>
              <a:pathLst>
                <a:path w="5574665" h="4418330">
                  <a:moveTo>
                    <a:pt x="5574144" y="0"/>
                  </a:moveTo>
                  <a:lnTo>
                    <a:pt x="0" y="0"/>
                  </a:lnTo>
                  <a:lnTo>
                    <a:pt x="0" y="4418317"/>
                  </a:lnTo>
                  <a:lnTo>
                    <a:pt x="5574144" y="4418317"/>
                  </a:lnTo>
                  <a:lnTo>
                    <a:pt x="5574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2868" y="536105"/>
              <a:ext cx="5391746" cy="42648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66551" y="2179548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790" y="0"/>
                  </a:moveTo>
                  <a:lnTo>
                    <a:pt x="106548" y="7942"/>
                  </a:lnTo>
                  <a:lnTo>
                    <a:pt x="63782" y="30058"/>
                  </a:lnTo>
                  <a:lnTo>
                    <a:pt x="30058" y="63782"/>
                  </a:lnTo>
                  <a:lnTo>
                    <a:pt x="7942" y="106548"/>
                  </a:lnTo>
                  <a:lnTo>
                    <a:pt x="0" y="155790"/>
                  </a:lnTo>
                  <a:lnTo>
                    <a:pt x="7942" y="205033"/>
                  </a:lnTo>
                  <a:lnTo>
                    <a:pt x="30058" y="247799"/>
                  </a:lnTo>
                  <a:lnTo>
                    <a:pt x="63782" y="281523"/>
                  </a:lnTo>
                  <a:lnTo>
                    <a:pt x="106548" y="303639"/>
                  </a:lnTo>
                  <a:lnTo>
                    <a:pt x="155790" y="311581"/>
                  </a:lnTo>
                  <a:lnTo>
                    <a:pt x="205033" y="303639"/>
                  </a:lnTo>
                  <a:lnTo>
                    <a:pt x="247799" y="281523"/>
                  </a:lnTo>
                  <a:lnTo>
                    <a:pt x="281523" y="247799"/>
                  </a:lnTo>
                  <a:lnTo>
                    <a:pt x="303639" y="205033"/>
                  </a:lnTo>
                  <a:lnTo>
                    <a:pt x="311581" y="155790"/>
                  </a:lnTo>
                  <a:lnTo>
                    <a:pt x="303639" y="106548"/>
                  </a:lnTo>
                  <a:lnTo>
                    <a:pt x="281523" y="63782"/>
                  </a:lnTo>
                  <a:lnTo>
                    <a:pt x="247799" y="30058"/>
                  </a:lnTo>
                  <a:lnTo>
                    <a:pt x="205033" y="7942"/>
                  </a:lnTo>
                  <a:lnTo>
                    <a:pt x="155790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66551" y="2179548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311581" y="155790"/>
                  </a:moveTo>
                  <a:lnTo>
                    <a:pt x="303639" y="205033"/>
                  </a:lnTo>
                  <a:lnTo>
                    <a:pt x="281523" y="247799"/>
                  </a:lnTo>
                  <a:lnTo>
                    <a:pt x="247799" y="281523"/>
                  </a:lnTo>
                  <a:lnTo>
                    <a:pt x="205033" y="303639"/>
                  </a:lnTo>
                  <a:lnTo>
                    <a:pt x="155790" y="311581"/>
                  </a:lnTo>
                  <a:lnTo>
                    <a:pt x="106548" y="303639"/>
                  </a:lnTo>
                  <a:lnTo>
                    <a:pt x="63782" y="281523"/>
                  </a:lnTo>
                  <a:lnTo>
                    <a:pt x="30058" y="247799"/>
                  </a:lnTo>
                  <a:lnTo>
                    <a:pt x="7942" y="205033"/>
                  </a:lnTo>
                  <a:lnTo>
                    <a:pt x="0" y="155790"/>
                  </a:lnTo>
                  <a:lnTo>
                    <a:pt x="7942" y="106548"/>
                  </a:lnTo>
                  <a:lnTo>
                    <a:pt x="30058" y="63782"/>
                  </a:lnTo>
                  <a:lnTo>
                    <a:pt x="63782" y="30058"/>
                  </a:lnTo>
                  <a:lnTo>
                    <a:pt x="106548" y="7942"/>
                  </a:lnTo>
                  <a:lnTo>
                    <a:pt x="155790" y="0"/>
                  </a:lnTo>
                  <a:lnTo>
                    <a:pt x="205033" y="7942"/>
                  </a:lnTo>
                  <a:lnTo>
                    <a:pt x="247799" y="30058"/>
                  </a:lnTo>
                  <a:lnTo>
                    <a:pt x="281523" y="63782"/>
                  </a:lnTo>
                  <a:lnTo>
                    <a:pt x="303639" y="106548"/>
                  </a:lnTo>
                  <a:lnTo>
                    <a:pt x="311581" y="155790"/>
                  </a:lnTo>
                  <a:close/>
                </a:path>
              </a:pathLst>
            </a:custGeom>
            <a:ln w="9906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2422" y="2129650"/>
              <a:ext cx="161925" cy="310515"/>
            </a:xfrm>
            <a:custGeom>
              <a:avLst/>
              <a:gdLst/>
              <a:ahLst/>
              <a:cxnLst/>
              <a:rect l="l" t="t" r="r" b="b"/>
              <a:pathLst>
                <a:path w="161925" h="310514">
                  <a:moveTo>
                    <a:pt x="161594" y="240487"/>
                  </a:moveTo>
                  <a:lnTo>
                    <a:pt x="159562" y="235724"/>
                  </a:lnTo>
                  <a:lnTo>
                    <a:pt x="107061" y="185508"/>
                  </a:lnTo>
                  <a:lnTo>
                    <a:pt x="100926" y="181635"/>
                  </a:lnTo>
                  <a:lnTo>
                    <a:pt x="94030" y="180441"/>
                  </a:lnTo>
                  <a:lnTo>
                    <a:pt x="87198" y="181940"/>
                  </a:lnTo>
                  <a:lnTo>
                    <a:pt x="81241" y="186080"/>
                  </a:lnTo>
                  <a:lnTo>
                    <a:pt x="77368" y="192214"/>
                  </a:lnTo>
                  <a:lnTo>
                    <a:pt x="76174" y="199110"/>
                  </a:lnTo>
                  <a:lnTo>
                    <a:pt x="77673" y="205955"/>
                  </a:lnTo>
                  <a:lnTo>
                    <a:pt x="81813" y="211899"/>
                  </a:lnTo>
                  <a:lnTo>
                    <a:pt x="93472" y="223050"/>
                  </a:lnTo>
                  <a:lnTo>
                    <a:pt x="7289" y="223050"/>
                  </a:lnTo>
                  <a:lnTo>
                    <a:pt x="0" y="230327"/>
                  </a:lnTo>
                  <a:lnTo>
                    <a:pt x="0" y="260616"/>
                  </a:lnTo>
                  <a:lnTo>
                    <a:pt x="7289" y="267906"/>
                  </a:lnTo>
                  <a:lnTo>
                    <a:pt x="93459" y="267906"/>
                  </a:lnTo>
                  <a:lnTo>
                    <a:pt x="81813" y="279044"/>
                  </a:lnTo>
                  <a:lnTo>
                    <a:pt x="77673" y="285000"/>
                  </a:lnTo>
                  <a:lnTo>
                    <a:pt x="76174" y="291833"/>
                  </a:lnTo>
                  <a:lnTo>
                    <a:pt x="77368" y="298729"/>
                  </a:lnTo>
                  <a:lnTo>
                    <a:pt x="81241" y="304863"/>
                  </a:lnTo>
                  <a:lnTo>
                    <a:pt x="84823" y="308610"/>
                  </a:lnTo>
                  <a:lnTo>
                    <a:pt x="89623" y="310502"/>
                  </a:lnTo>
                  <a:lnTo>
                    <a:pt x="94437" y="310502"/>
                  </a:lnTo>
                  <a:lnTo>
                    <a:pt x="98971" y="310502"/>
                  </a:lnTo>
                  <a:lnTo>
                    <a:pt x="103517" y="308825"/>
                  </a:lnTo>
                  <a:lnTo>
                    <a:pt x="159562" y="255231"/>
                  </a:lnTo>
                  <a:lnTo>
                    <a:pt x="161594" y="250456"/>
                  </a:lnTo>
                  <a:lnTo>
                    <a:pt x="161594" y="240487"/>
                  </a:lnTo>
                  <a:close/>
                </a:path>
                <a:path w="161925" h="310514">
                  <a:moveTo>
                    <a:pt x="161594" y="60032"/>
                  </a:moveTo>
                  <a:lnTo>
                    <a:pt x="159562" y="55270"/>
                  </a:lnTo>
                  <a:lnTo>
                    <a:pt x="107061" y="5054"/>
                  </a:lnTo>
                  <a:lnTo>
                    <a:pt x="100926" y="1181"/>
                  </a:lnTo>
                  <a:lnTo>
                    <a:pt x="94030" y="0"/>
                  </a:lnTo>
                  <a:lnTo>
                    <a:pt x="87198" y="1485"/>
                  </a:lnTo>
                  <a:lnTo>
                    <a:pt x="81241" y="5626"/>
                  </a:lnTo>
                  <a:lnTo>
                    <a:pt x="77368" y="11760"/>
                  </a:lnTo>
                  <a:lnTo>
                    <a:pt x="76174" y="18656"/>
                  </a:lnTo>
                  <a:lnTo>
                    <a:pt x="77673" y="25501"/>
                  </a:lnTo>
                  <a:lnTo>
                    <a:pt x="81813" y="31445"/>
                  </a:lnTo>
                  <a:lnTo>
                    <a:pt x="93472" y="42595"/>
                  </a:lnTo>
                  <a:lnTo>
                    <a:pt x="7289" y="42595"/>
                  </a:lnTo>
                  <a:lnTo>
                    <a:pt x="0" y="49872"/>
                  </a:lnTo>
                  <a:lnTo>
                    <a:pt x="0" y="80162"/>
                  </a:lnTo>
                  <a:lnTo>
                    <a:pt x="7289" y="87452"/>
                  </a:lnTo>
                  <a:lnTo>
                    <a:pt x="93459" y="87452"/>
                  </a:lnTo>
                  <a:lnTo>
                    <a:pt x="81813" y="98590"/>
                  </a:lnTo>
                  <a:lnTo>
                    <a:pt x="77673" y="104546"/>
                  </a:lnTo>
                  <a:lnTo>
                    <a:pt x="76174" y="111379"/>
                  </a:lnTo>
                  <a:lnTo>
                    <a:pt x="77368" y="118287"/>
                  </a:lnTo>
                  <a:lnTo>
                    <a:pt x="81241" y="124409"/>
                  </a:lnTo>
                  <a:lnTo>
                    <a:pt x="84823" y="128155"/>
                  </a:lnTo>
                  <a:lnTo>
                    <a:pt x="89623" y="130048"/>
                  </a:lnTo>
                  <a:lnTo>
                    <a:pt x="94437" y="130048"/>
                  </a:lnTo>
                  <a:lnTo>
                    <a:pt x="98971" y="130048"/>
                  </a:lnTo>
                  <a:lnTo>
                    <a:pt x="103517" y="128371"/>
                  </a:lnTo>
                  <a:lnTo>
                    <a:pt x="159562" y="74777"/>
                  </a:lnTo>
                  <a:lnTo>
                    <a:pt x="161594" y="70002"/>
                  </a:lnTo>
                  <a:lnTo>
                    <a:pt x="161594" y="60032"/>
                  </a:lnTo>
                  <a:close/>
                </a:path>
              </a:pathLst>
            </a:custGeom>
            <a:solidFill>
              <a:srgbClr val="F5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4240" y="2129174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0"/>
                  </a:moveTo>
                  <a:lnTo>
                    <a:pt x="52565" y="0"/>
                  </a:lnTo>
                  <a:lnTo>
                    <a:pt x="32157" y="4148"/>
                  </a:lnTo>
                  <a:lnTo>
                    <a:pt x="15443" y="15444"/>
                  </a:lnTo>
                  <a:lnTo>
                    <a:pt x="4148" y="32162"/>
                  </a:lnTo>
                  <a:lnTo>
                    <a:pt x="0" y="52577"/>
                  </a:lnTo>
                  <a:lnTo>
                    <a:pt x="0" y="83959"/>
                  </a:lnTo>
                  <a:lnTo>
                    <a:pt x="4148" y="104367"/>
                  </a:lnTo>
                  <a:lnTo>
                    <a:pt x="15443" y="121081"/>
                  </a:lnTo>
                  <a:lnTo>
                    <a:pt x="32157" y="132376"/>
                  </a:lnTo>
                  <a:lnTo>
                    <a:pt x="52565" y="136525"/>
                  </a:lnTo>
                  <a:lnTo>
                    <a:pt x="1612595" y="136525"/>
                  </a:lnTo>
                  <a:lnTo>
                    <a:pt x="1633008" y="132376"/>
                  </a:lnTo>
                  <a:lnTo>
                    <a:pt x="1649722" y="121081"/>
                  </a:lnTo>
                  <a:lnTo>
                    <a:pt x="1661013" y="104367"/>
                  </a:lnTo>
                  <a:lnTo>
                    <a:pt x="1665160" y="83959"/>
                  </a:lnTo>
                  <a:lnTo>
                    <a:pt x="1665160" y="52577"/>
                  </a:lnTo>
                  <a:lnTo>
                    <a:pt x="1661013" y="32162"/>
                  </a:lnTo>
                  <a:lnTo>
                    <a:pt x="1649722" y="15444"/>
                  </a:lnTo>
                  <a:lnTo>
                    <a:pt x="1633008" y="4148"/>
                  </a:lnTo>
                  <a:lnTo>
                    <a:pt x="1612595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4240" y="2129174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136525"/>
                  </a:moveTo>
                  <a:lnTo>
                    <a:pt x="52565" y="136525"/>
                  </a:lnTo>
                  <a:lnTo>
                    <a:pt x="32157" y="132376"/>
                  </a:lnTo>
                  <a:lnTo>
                    <a:pt x="15443" y="121081"/>
                  </a:lnTo>
                  <a:lnTo>
                    <a:pt x="4148" y="104367"/>
                  </a:lnTo>
                  <a:lnTo>
                    <a:pt x="0" y="83959"/>
                  </a:lnTo>
                  <a:lnTo>
                    <a:pt x="0" y="52577"/>
                  </a:lnTo>
                  <a:lnTo>
                    <a:pt x="4148" y="32162"/>
                  </a:lnTo>
                  <a:lnTo>
                    <a:pt x="15443" y="15444"/>
                  </a:lnTo>
                  <a:lnTo>
                    <a:pt x="32157" y="4148"/>
                  </a:lnTo>
                  <a:lnTo>
                    <a:pt x="52565" y="0"/>
                  </a:lnTo>
                  <a:lnTo>
                    <a:pt x="1612595" y="0"/>
                  </a:lnTo>
                  <a:lnTo>
                    <a:pt x="1633008" y="4148"/>
                  </a:lnTo>
                  <a:lnTo>
                    <a:pt x="1649722" y="15444"/>
                  </a:lnTo>
                  <a:lnTo>
                    <a:pt x="1661013" y="32162"/>
                  </a:lnTo>
                  <a:lnTo>
                    <a:pt x="1665160" y="52577"/>
                  </a:lnTo>
                  <a:lnTo>
                    <a:pt x="1665160" y="83959"/>
                  </a:lnTo>
                  <a:lnTo>
                    <a:pt x="1661013" y="104367"/>
                  </a:lnTo>
                  <a:lnTo>
                    <a:pt x="1649722" y="121081"/>
                  </a:lnTo>
                  <a:lnTo>
                    <a:pt x="1633008" y="132376"/>
                  </a:lnTo>
                  <a:lnTo>
                    <a:pt x="1612595" y="136525"/>
                  </a:lnTo>
                  <a:close/>
                </a:path>
              </a:pathLst>
            </a:custGeom>
            <a:ln w="9334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4239" y="2265379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0"/>
                  </a:moveTo>
                  <a:lnTo>
                    <a:pt x="80873" y="0"/>
                  </a:lnTo>
                  <a:lnTo>
                    <a:pt x="49468" y="6380"/>
                  </a:lnTo>
                  <a:lnTo>
                    <a:pt x="23753" y="23753"/>
                  </a:lnTo>
                  <a:lnTo>
                    <a:pt x="6380" y="49468"/>
                  </a:lnTo>
                  <a:lnTo>
                    <a:pt x="0" y="80873"/>
                  </a:lnTo>
                  <a:lnTo>
                    <a:pt x="0" y="142493"/>
                  </a:lnTo>
                  <a:lnTo>
                    <a:pt x="6380" y="173898"/>
                  </a:lnTo>
                  <a:lnTo>
                    <a:pt x="23753" y="199613"/>
                  </a:lnTo>
                  <a:lnTo>
                    <a:pt x="49468" y="216987"/>
                  </a:lnTo>
                  <a:lnTo>
                    <a:pt x="80873" y="223367"/>
                  </a:lnTo>
                  <a:lnTo>
                    <a:pt x="2327592" y="223367"/>
                  </a:lnTo>
                  <a:lnTo>
                    <a:pt x="2358992" y="216987"/>
                  </a:lnTo>
                  <a:lnTo>
                    <a:pt x="2384707" y="199613"/>
                  </a:lnTo>
                  <a:lnTo>
                    <a:pt x="2402083" y="173898"/>
                  </a:lnTo>
                  <a:lnTo>
                    <a:pt x="2408466" y="142493"/>
                  </a:lnTo>
                  <a:lnTo>
                    <a:pt x="2408466" y="80873"/>
                  </a:lnTo>
                  <a:lnTo>
                    <a:pt x="2402083" y="49468"/>
                  </a:lnTo>
                  <a:lnTo>
                    <a:pt x="2384707" y="23753"/>
                  </a:lnTo>
                  <a:lnTo>
                    <a:pt x="2358992" y="6380"/>
                  </a:lnTo>
                  <a:lnTo>
                    <a:pt x="2327592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4239" y="2265379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223367"/>
                  </a:moveTo>
                  <a:lnTo>
                    <a:pt x="80873" y="223367"/>
                  </a:lnTo>
                  <a:lnTo>
                    <a:pt x="49468" y="216987"/>
                  </a:lnTo>
                  <a:lnTo>
                    <a:pt x="23753" y="199613"/>
                  </a:lnTo>
                  <a:lnTo>
                    <a:pt x="6380" y="173898"/>
                  </a:lnTo>
                  <a:lnTo>
                    <a:pt x="0" y="142493"/>
                  </a:lnTo>
                  <a:lnTo>
                    <a:pt x="0" y="80873"/>
                  </a:lnTo>
                  <a:lnTo>
                    <a:pt x="6380" y="49468"/>
                  </a:lnTo>
                  <a:lnTo>
                    <a:pt x="23753" y="23753"/>
                  </a:lnTo>
                  <a:lnTo>
                    <a:pt x="49468" y="6380"/>
                  </a:lnTo>
                  <a:lnTo>
                    <a:pt x="80873" y="0"/>
                  </a:lnTo>
                  <a:lnTo>
                    <a:pt x="2327592" y="0"/>
                  </a:lnTo>
                  <a:lnTo>
                    <a:pt x="2358992" y="6380"/>
                  </a:lnTo>
                  <a:lnTo>
                    <a:pt x="2384707" y="23753"/>
                  </a:lnTo>
                  <a:lnTo>
                    <a:pt x="2402083" y="49468"/>
                  </a:lnTo>
                  <a:lnTo>
                    <a:pt x="2408466" y="80873"/>
                  </a:lnTo>
                  <a:lnTo>
                    <a:pt x="2408466" y="142493"/>
                  </a:lnTo>
                  <a:lnTo>
                    <a:pt x="2402083" y="173898"/>
                  </a:lnTo>
                  <a:lnTo>
                    <a:pt x="2384707" y="199613"/>
                  </a:lnTo>
                  <a:lnTo>
                    <a:pt x="2358992" y="216987"/>
                  </a:lnTo>
                  <a:lnTo>
                    <a:pt x="2327592" y="223367"/>
                  </a:lnTo>
                  <a:close/>
                </a:path>
              </a:pathLst>
            </a:custGeom>
            <a:ln w="9258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21136" y="760782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0"/>
                  </a:moveTo>
                  <a:lnTo>
                    <a:pt x="77927" y="0"/>
                  </a:lnTo>
                  <a:lnTo>
                    <a:pt x="47668" y="6148"/>
                  </a:lnTo>
                  <a:lnTo>
                    <a:pt x="22890" y="22890"/>
                  </a:lnTo>
                  <a:lnTo>
                    <a:pt x="6148" y="47668"/>
                  </a:lnTo>
                  <a:lnTo>
                    <a:pt x="0" y="77927"/>
                  </a:lnTo>
                  <a:lnTo>
                    <a:pt x="0" y="93916"/>
                  </a:lnTo>
                  <a:lnTo>
                    <a:pt x="6148" y="124167"/>
                  </a:lnTo>
                  <a:lnTo>
                    <a:pt x="22890" y="148942"/>
                  </a:lnTo>
                  <a:lnTo>
                    <a:pt x="47668" y="165682"/>
                  </a:lnTo>
                  <a:lnTo>
                    <a:pt x="77927" y="171830"/>
                  </a:lnTo>
                  <a:lnTo>
                    <a:pt x="2828798" y="171830"/>
                  </a:lnTo>
                  <a:lnTo>
                    <a:pt x="2859049" y="165682"/>
                  </a:lnTo>
                  <a:lnTo>
                    <a:pt x="2883823" y="148942"/>
                  </a:lnTo>
                  <a:lnTo>
                    <a:pt x="2900564" y="124167"/>
                  </a:lnTo>
                  <a:lnTo>
                    <a:pt x="2906712" y="93916"/>
                  </a:lnTo>
                  <a:lnTo>
                    <a:pt x="2906712" y="77927"/>
                  </a:lnTo>
                  <a:lnTo>
                    <a:pt x="2900564" y="47668"/>
                  </a:lnTo>
                  <a:lnTo>
                    <a:pt x="2883823" y="22890"/>
                  </a:lnTo>
                  <a:lnTo>
                    <a:pt x="2859049" y="6148"/>
                  </a:lnTo>
                  <a:lnTo>
                    <a:pt x="2828798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1136" y="760782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171830"/>
                  </a:moveTo>
                  <a:lnTo>
                    <a:pt x="77927" y="171830"/>
                  </a:lnTo>
                  <a:lnTo>
                    <a:pt x="47668" y="165682"/>
                  </a:lnTo>
                  <a:lnTo>
                    <a:pt x="22890" y="148942"/>
                  </a:lnTo>
                  <a:lnTo>
                    <a:pt x="6148" y="124167"/>
                  </a:lnTo>
                  <a:lnTo>
                    <a:pt x="0" y="93916"/>
                  </a:lnTo>
                  <a:lnTo>
                    <a:pt x="0" y="77927"/>
                  </a:lnTo>
                  <a:lnTo>
                    <a:pt x="6148" y="47668"/>
                  </a:lnTo>
                  <a:lnTo>
                    <a:pt x="22890" y="22890"/>
                  </a:lnTo>
                  <a:lnTo>
                    <a:pt x="47668" y="6148"/>
                  </a:lnTo>
                  <a:lnTo>
                    <a:pt x="77927" y="0"/>
                  </a:lnTo>
                  <a:lnTo>
                    <a:pt x="2828798" y="0"/>
                  </a:lnTo>
                  <a:lnTo>
                    <a:pt x="2859049" y="6148"/>
                  </a:lnTo>
                  <a:lnTo>
                    <a:pt x="2883823" y="22890"/>
                  </a:lnTo>
                  <a:lnTo>
                    <a:pt x="2900564" y="47668"/>
                  </a:lnTo>
                  <a:lnTo>
                    <a:pt x="2906712" y="77927"/>
                  </a:lnTo>
                  <a:lnTo>
                    <a:pt x="2906712" y="93916"/>
                  </a:lnTo>
                  <a:lnTo>
                    <a:pt x="2900564" y="124167"/>
                  </a:lnTo>
                  <a:lnTo>
                    <a:pt x="2883823" y="148942"/>
                  </a:lnTo>
                  <a:lnTo>
                    <a:pt x="2859049" y="165682"/>
                  </a:lnTo>
                  <a:lnTo>
                    <a:pt x="2828798" y="171830"/>
                  </a:lnTo>
                  <a:close/>
                </a:path>
              </a:pathLst>
            </a:custGeom>
            <a:ln w="11049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5977" y="929537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10210" y="0"/>
                  </a:moveTo>
                  <a:lnTo>
                    <a:pt x="0" y="7556"/>
                  </a:lnTo>
                </a:path>
              </a:pathLst>
            </a:custGeom>
            <a:ln w="9525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9600" y="952131"/>
              <a:ext cx="1736089" cy="1285875"/>
            </a:xfrm>
            <a:custGeom>
              <a:avLst/>
              <a:gdLst/>
              <a:ahLst/>
              <a:cxnLst/>
              <a:rect l="l" t="t" r="r" b="b"/>
              <a:pathLst>
                <a:path w="1736089" h="1285875">
                  <a:moveTo>
                    <a:pt x="1736077" y="0"/>
                  </a:moveTo>
                  <a:lnTo>
                    <a:pt x="0" y="1285633"/>
                  </a:lnTo>
                </a:path>
              </a:pathLst>
            </a:custGeom>
            <a:ln w="9525">
              <a:solidFill>
                <a:srgbClr val="CB35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5264" y="2216357"/>
              <a:ext cx="70839" cy="7083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27758" y="3131921"/>
              <a:ext cx="5909310" cy="614680"/>
            </a:xfrm>
            <a:custGeom>
              <a:avLst/>
              <a:gdLst/>
              <a:ahLst/>
              <a:cxnLst/>
              <a:rect l="l" t="t" r="r" b="b"/>
              <a:pathLst>
                <a:path w="5909309" h="614679">
                  <a:moveTo>
                    <a:pt x="5752579" y="0"/>
                  </a:moveTo>
                  <a:lnTo>
                    <a:pt x="156235" y="0"/>
                  </a:lnTo>
                  <a:lnTo>
                    <a:pt x="106990" y="7999"/>
                  </a:lnTo>
                  <a:lnTo>
                    <a:pt x="64119" y="30248"/>
                  </a:lnTo>
                  <a:lnTo>
                    <a:pt x="30247" y="64122"/>
                  </a:lnTo>
                  <a:lnTo>
                    <a:pt x="7999" y="106996"/>
                  </a:lnTo>
                  <a:lnTo>
                    <a:pt x="0" y="156248"/>
                  </a:lnTo>
                  <a:lnTo>
                    <a:pt x="0" y="458317"/>
                  </a:lnTo>
                  <a:lnTo>
                    <a:pt x="7999" y="507562"/>
                  </a:lnTo>
                  <a:lnTo>
                    <a:pt x="30247" y="550433"/>
                  </a:lnTo>
                  <a:lnTo>
                    <a:pt x="64119" y="584305"/>
                  </a:lnTo>
                  <a:lnTo>
                    <a:pt x="106990" y="606553"/>
                  </a:lnTo>
                  <a:lnTo>
                    <a:pt x="156235" y="614552"/>
                  </a:lnTo>
                  <a:lnTo>
                    <a:pt x="5752579" y="614552"/>
                  </a:lnTo>
                  <a:lnTo>
                    <a:pt x="5801824" y="606553"/>
                  </a:lnTo>
                  <a:lnTo>
                    <a:pt x="5844695" y="584305"/>
                  </a:lnTo>
                  <a:lnTo>
                    <a:pt x="5878567" y="550433"/>
                  </a:lnTo>
                  <a:lnTo>
                    <a:pt x="5900815" y="507562"/>
                  </a:lnTo>
                  <a:lnTo>
                    <a:pt x="5908814" y="458317"/>
                  </a:lnTo>
                  <a:lnTo>
                    <a:pt x="5908814" y="156248"/>
                  </a:lnTo>
                  <a:lnTo>
                    <a:pt x="5900815" y="106996"/>
                  </a:lnTo>
                  <a:lnTo>
                    <a:pt x="5878567" y="64122"/>
                  </a:lnTo>
                  <a:lnTo>
                    <a:pt x="5844695" y="30248"/>
                  </a:lnTo>
                  <a:lnTo>
                    <a:pt x="5801824" y="7999"/>
                  </a:lnTo>
                  <a:lnTo>
                    <a:pt x="5752579" y="0"/>
                  </a:lnTo>
                  <a:close/>
                </a:path>
              </a:pathLst>
            </a:custGeom>
            <a:solidFill>
              <a:srgbClr val="F33E0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87273" y="1688617"/>
            <a:ext cx="998855" cy="59690"/>
            <a:chOff x="487273" y="1688617"/>
            <a:chExt cx="998855" cy="59690"/>
          </a:xfrm>
        </p:grpSpPr>
        <p:sp>
          <p:nvSpPr>
            <p:cNvPr id="22" name="object 22"/>
            <p:cNvSpPr/>
            <p:nvPr/>
          </p:nvSpPr>
          <p:spPr>
            <a:xfrm>
              <a:off x="487273" y="168861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19619" y="168861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3261" y="168861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4587" y="1309991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800" dirty="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30625" y="3225992"/>
            <a:ext cx="4870450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3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300" b="1" spc="-2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AUMENTÓ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DOSIS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DE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INSULINA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BASAL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Y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PRANDIAL</a:t>
            </a:r>
            <a:endParaRPr sz="1300">
              <a:latin typeface="OpenSans-ExtraBold"/>
              <a:cs typeface="OpenSans-ExtraBold"/>
            </a:endParaRPr>
          </a:p>
          <a:p>
            <a:pPr marL="12700">
              <a:lnSpc>
                <a:spcPts val="1530"/>
              </a:lnSpc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EN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DESAYUNO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Y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CENA,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RECOMENDÓ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DIETA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EN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3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TOMAS</a:t>
            </a:r>
            <a:endParaRPr sz="1300">
              <a:latin typeface="OpenSans-ExtraBold"/>
              <a:cs typeface="OpenSans-ExtraBold"/>
            </a:endParaRP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229222" y="2747315"/>
          <a:ext cx="2706370" cy="1370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marL="127000">
                        <a:lnSpc>
                          <a:spcPts val="825"/>
                        </a:lnSpc>
                        <a:spcBef>
                          <a:spcPts val="100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GMI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27000">
                        <a:lnSpc>
                          <a:spcPts val="825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NO</a:t>
                      </a:r>
                      <a:r>
                        <a:rPr sz="700" b="1" spc="-3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(&gt;7%)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270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825"/>
                        </a:lnSpc>
                        <a:spcBef>
                          <a:spcPts val="15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1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ts val="825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EN</a:t>
                      </a: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OBJETIVOS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(&lt;4%)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905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409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(&gt;25%)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206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825"/>
                        </a:lnSpc>
                        <a:spcBef>
                          <a:spcPts val="49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2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ts val="825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EN</a:t>
                      </a: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OBJETIVOS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(&lt;1%)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6223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82550">
                        <a:lnSpc>
                          <a:spcPct val="103600"/>
                        </a:lnSpc>
                        <a:spcBef>
                          <a:spcPts val="450"/>
                        </a:spcBef>
                      </a:pPr>
                      <a:r>
                        <a:rPr sz="700" b="1" spc="-20" dirty="0">
                          <a:latin typeface="OpenSans-ExtraBold"/>
                          <a:cs typeface="OpenSans-ExtraBold"/>
                        </a:rPr>
                        <a:t>BAJA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VARIABILIDAD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dirty="0">
                          <a:latin typeface="OpenSans-SemiBold"/>
                          <a:cs typeface="OpenSans-SemiBold"/>
                        </a:rPr>
                        <a:t>(CV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&lt;36%)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715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" name="object 28"/>
          <p:cNvSpPr txBox="1"/>
          <p:nvPr/>
        </p:nvSpPr>
        <p:spPr>
          <a:xfrm>
            <a:off x="669627" y="2082997"/>
            <a:ext cx="1964689" cy="4895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EL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SENSOR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ESTÁ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ACTIVO</a:t>
            </a:r>
            <a:r>
              <a:rPr sz="1000" spc="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81</a:t>
            </a:r>
            <a:r>
              <a:rPr sz="1200" b="1" spc="-25" dirty="0">
                <a:solidFill>
                  <a:srgbClr val="475563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LECTURAS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PROMEDIO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5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/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DÍA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670" y="2190888"/>
            <a:ext cx="103111" cy="1031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670" y="2407998"/>
            <a:ext cx="103111" cy="103124"/>
          </a:xfrm>
          <a:prstGeom prst="rect">
            <a:avLst/>
          </a:prstGeom>
        </p:spPr>
      </p:pic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7122D30A-21DE-FDE5-441A-6B07DEB2C5AC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6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98">
            <a:extLst>
              <a:ext uri="{FF2B5EF4-FFF2-40B4-BE49-F238E27FC236}">
                <a16:creationId xmlns:a16="http://schemas.microsoft.com/office/drawing/2014/main" id="{89096E0B-6304-CDAF-B307-EBDE968B60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5926FE16-E937-B803-8D35-C1CE03944DE7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1978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MARI </a:t>
            </a:r>
            <a:r>
              <a:rPr lang="es-ES" sz="1800" spc="-25" dirty="0">
                <a:solidFill>
                  <a:srgbClr val="475563"/>
                </a:solidFill>
              </a:rPr>
              <a:t>PAZ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9" name="object 43">
            <a:extLst>
              <a:ext uri="{FF2B5EF4-FFF2-40B4-BE49-F238E27FC236}">
                <a16:creationId xmlns:a16="http://schemas.microsoft.com/office/drawing/2014/main" id="{2B776265-8587-354D-ADD6-D574FCCC8C62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3241" y="1537778"/>
            <a:ext cx="4441825" cy="24130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77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años.</a:t>
            </a:r>
            <a:endParaRPr sz="1000">
              <a:latin typeface="Open Sans"/>
              <a:cs typeface="Open Sans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HTA,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dislipemia,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IMC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24,3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kg/m</a:t>
            </a:r>
            <a:r>
              <a:rPr sz="825" b="1" spc="-15" baseline="35353" dirty="0">
                <a:solidFill>
                  <a:srgbClr val="3C3C3B"/>
                </a:solidFill>
                <a:latin typeface="Open Sans"/>
                <a:cs typeface="Open Sans"/>
              </a:rPr>
              <a:t>2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.</a:t>
            </a:r>
            <a:endParaRPr sz="1000">
              <a:latin typeface="Open Sans"/>
              <a:cs typeface="Open Sans"/>
            </a:endParaRPr>
          </a:p>
          <a:p>
            <a:pPr marL="38100" indent="-635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DM2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desde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67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años,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dx en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ingreso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por neumonía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HbA1c 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11%.</a:t>
            </a:r>
            <a:endParaRPr sz="1000">
              <a:latin typeface="Open Sans"/>
              <a:cs typeface="Open Sans"/>
            </a:endParaRPr>
          </a:p>
          <a:p>
            <a:pPr marL="38100" marR="209550">
              <a:lnSpc>
                <a:spcPct val="116700"/>
              </a:lnSpc>
              <a:spcBef>
                <a:spcPts val="4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Tratamiento</a:t>
            </a:r>
            <a:r>
              <a:rPr sz="1000" b="1" spc="-3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metformina,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repaglinida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basal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desde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el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diagnóstico,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control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aceptable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hasta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hace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2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años.</a:t>
            </a:r>
            <a:endParaRPr sz="1000">
              <a:latin typeface="Open Sans"/>
              <a:cs typeface="Open Sans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Hace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2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años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derivan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mal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control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HbA1c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8,8%,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ERC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estadio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spc="-20" dirty="0">
                <a:solidFill>
                  <a:srgbClr val="3C3C3B"/>
                </a:solidFill>
                <a:latin typeface="Open Sans"/>
                <a:cs typeface="Open Sans"/>
              </a:rPr>
              <a:t>III.</a:t>
            </a:r>
            <a:endParaRPr sz="1000">
              <a:latin typeface="Open Sans"/>
              <a:cs typeface="Open Sans"/>
            </a:endParaRPr>
          </a:p>
          <a:p>
            <a:pPr marL="38100" marR="357505">
              <a:lnSpc>
                <a:spcPct val="116700"/>
              </a:lnSpc>
              <a:spcBef>
                <a:spcPts val="4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FFSS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conservadas,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activa,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vive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un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hijo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que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trabaja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fuera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casa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todo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día,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totalmente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autónoma.</a:t>
            </a:r>
            <a:endParaRPr sz="1000">
              <a:latin typeface="Open Sans"/>
              <a:cs typeface="Open Sans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decide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paso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terapia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basal-bolo,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retirando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repaglinida.</a:t>
            </a:r>
            <a:endParaRPr sz="1000">
              <a:latin typeface="Open Sans"/>
              <a:cs typeface="Open Sans"/>
            </a:endParaRPr>
          </a:p>
          <a:p>
            <a:pPr marL="227965" marR="2632075">
              <a:lnSpc>
                <a:spcPct val="1417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 glargina 0-0-12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UI.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asparta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4-4-4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UI.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083" y="1655149"/>
            <a:ext cx="101688" cy="1017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9083" y="2338824"/>
            <a:ext cx="101688" cy="101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9083" y="2979735"/>
            <a:ext cx="101688" cy="101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9083" y="2124518"/>
            <a:ext cx="101688" cy="1017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083" y="2745867"/>
            <a:ext cx="101688" cy="1017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9083" y="3375181"/>
            <a:ext cx="101688" cy="10170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9083" y="1892087"/>
            <a:ext cx="101688" cy="101701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332720" y="1640898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0"/>
                </a:moveTo>
                <a:lnTo>
                  <a:pt x="0" y="2244382"/>
                </a:lnTo>
              </a:path>
            </a:pathLst>
          </a:custGeom>
          <a:ln w="6350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6741" y="4300268"/>
            <a:ext cx="3940175" cy="351790"/>
          </a:xfrm>
          <a:custGeom>
            <a:avLst/>
            <a:gdLst/>
            <a:ahLst/>
            <a:cxnLst/>
            <a:rect l="l" t="t" r="r" b="b"/>
            <a:pathLst>
              <a:path w="3940175" h="351789">
                <a:moveTo>
                  <a:pt x="3850144" y="0"/>
                </a:moveTo>
                <a:lnTo>
                  <a:pt x="89763" y="0"/>
                </a:lnTo>
                <a:lnTo>
                  <a:pt x="54912" y="7083"/>
                </a:lnTo>
                <a:lnTo>
                  <a:pt x="26369" y="26371"/>
                </a:lnTo>
                <a:lnTo>
                  <a:pt x="7083" y="54917"/>
                </a:lnTo>
                <a:lnTo>
                  <a:pt x="0" y="89776"/>
                </a:lnTo>
                <a:lnTo>
                  <a:pt x="0" y="261670"/>
                </a:lnTo>
                <a:lnTo>
                  <a:pt x="7083" y="296527"/>
                </a:lnTo>
                <a:lnTo>
                  <a:pt x="26369" y="325069"/>
                </a:lnTo>
                <a:lnTo>
                  <a:pt x="54912" y="344352"/>
                </a:lnTo>
                <a:lnTo>
                  <a:pt x="89763" y="351434"/>
                </a:lnTo>
                <a:lnTo>
                  <a:pt x="3850144" y="351434"/>
                </a:lnTo>
                <a:lnTo>
                  <a:pt x="3885003" y="344352"/>
                </a:lnTo>
                <a:lnTo>
                  <a:pt x="3913549" y="325069"/>
                </a:lnTo>
                <a:lnTo>
                  <a:pt x="3932837" y="296527"/>
                </a:lnTo>
                <a:lnTo>
                  <a:pt x="3939921" y="261670"/>
                </a:lnTo>
                <a:lnTo>
                  <a:pt x="3939921" y="89776"/>
                </a:lnTo>
                <a:lnTo>
                  <a:pt x="3932837" y="54917"/>
                </a:lnTo>
                <a:lnTo>
                  <a:pt x="3913549" y="26371"/>
                </a:lnTo>
                <a:lnTo>
                  <a:pt x="3885003" y="7083"/>
                </a:lnTo>
                <a:lnTo>
                  <a:pt x="3850144" y="0"/>
                </a:lnTo>
                <a:close/>
              </a:path>
            </a:pathLst>
          </a:custGeom>
          <a:solidFill>
            <a:srgbClr val="E4E4E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30153" y="4382687"/>
            <a:ext cx="3085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DECIDE</a:t>
            </a:r>
            <a:r>
              <a:rPr sz="1100" b="1" spc="-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COMENZAR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USAR</a:t>
            </a:r>
            <a:r>
              <a:rPr sz="1100" b="1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FreeStyle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Libre</a:t>
            </a:r>
            <a:r>
              <a:rPr sz="1100" b="1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475563"/>
                </a:solidFill>
                <a:latin typeface="Open Sans"/>
                <a:cs typeface="Open Sans"/>
              </a:rPr>
              <a:t>2</a:t>
            </a:r>
            <a:endParaRPr sz="1100">
              <a:latin typeface="Open Sans"/>
              <a:cs typeface="Open San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7070" y="458826"/>
            <a:ext cx="1383577" cy="427261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95703" y="3577951"/>
            <a:ext cx="108038" cy="10805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95703" y="3780451"/>
            <a:ext cx="108038" cy="108051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pic>
        <p:nvPicPr>
          <p:cNvPr id="44" name="Imagen 43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249E7D33-D4FA-3218-159D-16D75D0DE5A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54" y="3995468"/>
            <a:ext cx="622300" cy="609600"/>
          </a:xfrm>
          <a:prstGeom prst="rect">
            <a:avLst/>
          </a:prstGeom>
        </p:spPr>
      </p:pic>
      <p:sp>
        <p:nvSpPr>
          <p:cNvPr id="33" name="object 37">
            <a:extLst>
              <a:ext uri="{FF2B5EF4-FFF2-40B4-BE49-F238E27FC236}">
                <a16:creationId xmlns:a16="http://schemas.microsoft.com/office/drawing/2014/main" id="{1BE27EF6-A26E-7A56-01FC-5746850E7873}"/>
              </a:ext>
            </a:extLst>
          </p:cNvPr>
          <p:cNvSpPr/>
          <p:nvPr/>
        </p:nvSpPr>
        <p:spPr>
          <a:xfrm>
            <a:off x="2666632" y="931395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060" y="0"/>
                </a:moveTo>
                <a:lnTo>
                  <a:pt x="156502" y="5362"/>
                </a:lnTo>
                <a:lnTo>
                  <a:pt x="113762" y="20637"/>
                </a:lnTo>
                <a:lnTo>
                  <a:pt x="76059" y="44606"/>
                </a:lnTo>
                <a:lnTo>
                  <a:pt x="44611" y="76051"/>
                </a:lnTo>
                <a:lnTo>
                  <a:pt x="20640" y="113752"/>
                </a:lnTo>
                <a:lnTo>
                  <a:pt x="5363" y="156490"/>
                </a:lnTo>
                <a:lnTo>
                  <a:pt x="0" y="203047"/>
                </a:lnTo>
                <a:lnTo>
                  <a:pt x="5363" y="249604"/>
                </a:lnTo>
                <a:lnTo>
                  <a:pt x="20640" y="292343"/>
                </a:lnTo>
                <a:lnTo>
                  <a:pt x="44611" y="330043"/>
                </a:lnTo>
                <a:lnTo>
                  <a:pt x="76059" y="361488"/>
                </a:lnTo>
                <a:lnTo>
                  <a:pt x="113762" y="385457"/>
                </a:lnTo>
                <a:lnTo>
                  <a:pt x="156502" y="400732"/>
                </a:lnTo>
                <a:lnTo>
                  <a:pt x="203060" y="406095"/>
                </a:lnTo>
                <a:lnTo>
                  <a:pt x="249617" y="400732"/>
                </a:lnTo>
                <a:lnTo>
                  <a:pt x="292355" y="385457"/>
                </a:lnTo>
                <a:lnTo>
                  <a:pt x="330056" y="361488"/>
                </a:lnTo>
                <a:lnTo>
                  <a:pt x="361500" y="330043"/>
                </a:lnTo>
                <a:lnTo>
                  <a:pt x="385470" y="292343"/>
                </a:lnTo>
                <a:lnTo>
                  <a:pt x="400745" y="249604"/>
                </a:lnTo>
                <a:lnTo>
                  <a:pt x="406107" y="203047"/>
                </a:lnTo>
                <a:lnTo>
                  <a:pt x="400745" y="156490"/>
                </a:lnTo>
                <a:lnTo>
                  <a:pt x="385470" y="113752"/>
                </a:lnTo>
                <a:lnTo>
                  <a:pt x="361500" y="76051"/>
                </a:lnTo>
                <a:lnTo>
                  <a:pt x="330056" y="44606"/>
                </a:lnTo>
                <a:lnTo>
                  <a:pt x="292355" y="20637"/>
                </a:lnTo>
                <a:lnTo>
                  <a:pt x="249617" y="5362"/>
                </a:lnTo>
                <a:lnTo>
                  <a:pt x="203060" y="0"/>
                </a:lnTo>
                <a:close/>
              </a:path>
            </a:pathLst>
          </a:custGeom>
          <a:solidFill>
            <a:srgbClr val="CF6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BDDD40D5-9D71-90B1-C498-3EC3D587A536}"/>
              </a:ext>
            </a:extLst>
          </p:cNvPr>
          <p:cNvSpPr txBox="1">
            <a:spLocks/>
          </p:cNvSpPr>
          <p:nvPr/>
        </p:nvSpPr>
        <p:spPr>
          <a:xfrm>
            <a:off x="3255322" y="921880"/>
            <a:ext cx="223107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2600" dirty="0">
                <a:solidFill>
                  <a:srgbClr val="475563"/>
                </a:solidFill>
              </a:rPr>
              <a:t>MARÍA </a:t>
            </a:r>
            <a:r>
              <a:rPr lang="es-ES" sz="2600" spc="-20" dirty="0">
                <a:solidFill>
                  <a:srgbClr val="475563"/>
                </a:solidFill>
              </a:rPr>
              <a:t>ROSA</a:t>
            </a:r>
            <a:endParaRPr lang="es-ES" sz="2600" dirty="0"/>
          </a:p>
        </p:txBody>
      </p:sp>
      <p:grpSp>
        <p:nvGrpSpPr>
          <p:cNvPr id="35" name="object 16">
            <a:extLst>
              <a:ext uri="{FF2B5EF4-FFF2-40B4-BE49-F238E27FC236}">
                <a16:creationId xmlns:a16="http://schemas.microsoft.com/office/drawing/2014/main" id="{13AE89BC-1B64-BFB3-ED19-64BAAA09D1E8}"/>
              </a:ext>
            </a:extLst>
          </p:cNvPr>
          <p:cNvGrpSpPr/>
          <p:nvPr/>
        </p:nvGrpSpPr>
        <p:grpSpPr>
          <a:xfrm>
            <a:off x="3287840" y="1368569"/>
            <a:ext cx="998855" cy="59690"/>
            <a:chOff x="2883649" y="1077023"/>
            <a:chExt cx="998855" cy="59690"/>
          </a:xfrm>
        </p:grpSpPr>
        <p:sp>
          <p:nvSpPr>
            <p:cNvPr id="43" name="object 17">
              <a:extLst>
                <a:ext uri="{FF2B5EF4-FFF2-40B4-BE49-F238E27FC236}">
                  <a16:creationId xmlns:a16="http://schemas.microsoft.com/office/drawing/2014/main" id="{E5D51176-2735-D2AF-E042-CB6DAAA7A1AB}"/>
                </a:ext>
              </a:extLst>
            </p:cNvPr>
            <p:cNvSpPr/>
            <p:nvPr/>
          </p:nvSpPr>
          <p:spPr>
            <a:xfrm>
              <a:off x="2883649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8">
              <a:extLst>
                <a:ext uri="{FF2B5EF4-FFF2-40B4-BE49-F238E27FC236}">
                  <a16:creationId xmlns:a16="http://schemas.microsoft.com/office/drawing/2014/main" id="{EA9AB173-E360-3EE5-F1B5-1855D5BBBFCC}"/>
                </a:ext>
              </a:extLst>
            </p:cNvPr>
            <p:cNvSpPr/>
            <p:nvPr/>
          </p:nvSpPr>
          <p:spPr>
            <a:xfrm>
              <a:off x="3215982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9">
              <a:extLst>
                <a:ext uri="{FF2B5EF4-FFF2-40B4-BE49-F238E27FC236}">
                  <a16:creationId xmlns:a16="http://schemas.microsoft.com/office/drawing/2014/main" id="{9606BDCD-AF9B-7EAE-AB46-088ADEEEE5C1}"/>
                </a:ext>
              </a:extLst>
            </p:cNvPr>
            <p:cNvSpPr/>
            <p:nvPr/>
          </p:nvSpPr>
          <p:spPr>
            <a:xfrm>
              <a:off x="3549624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3">
            <a:extLst>
              <a:ext uri="{FF2B5EF4-FFF2-40B4-BE49-F238E27FC236}">
                <a16:creationId xmlns:a16="http://schemas.microsoft.com/office/drawing/2014/main" id="{51966A13-AABE-8AAE-BFC4-CD969B867365}"/>
              </a:ext>
            </a:extLst>
          </p:cNvPr>
          <p:cNvSpPr txBox="1"/>
          <p:nvPr/>
        </p:nvSpPr>
        <p:spPr>
          <a:xfrm>
            <a:off x="2745296" y="1026219"/>
            <a:ext cx="32920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4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4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object 98">
            <a:extLst>
              <a:ext uri="{FF2B5EF4-FFF2-40B4-BE49-F238E27FC236}">
                <a16:creationId xmlns:a16="http://schemas.microsoft.com/office/drawing/2014/main" id="{D27B3234-E329-FA64-3F52-B29CCA4C302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7205" y="657999"/>
            <a:ext cx="5250815" cy="3907154"/>
            <a:chOff x="3789362" y="657999"/>
            <a:chExt cx="5250815" cy="3907154"/>
          </a:xfrm>
        </p:grpSpPr>
        <p:sp>
          <p:nvSpPr>
            <p:cNvPr id="3" name="object 3"/>
            <p:cNvSpPr/>
            <p:nvPr/>
          </p:nvSpPr>
          <p:spPr>
            <a:xfrm>
              <a:off x="3792537" y="661174"/>
              <a:ext cx="3833495" cy="3900804"/>
            </a:xfrm>
            <a:custGeom>
              <a:avLst/>
              <a:gdLst/>
              <a:ahLst/>
              <a:cxnLst/>
              <a:rect l="l" t="t" r="r" b="b"/>
              <a:pathLst>
                <a:path w="3833495" h="3900804">
                  <a:moveTo>
                    <a:pt x="3832923" y="3900233"/>
                  </a:moveTo>
                  <a:lnTo>
                    <a:pt x="0" y="3900233"/>
                  </a:lnTo>
                  <a:lnTo>
                    <a:pt x="0" y="0"/>
                  </a:lnTo>
                  <a:lnTo>
                    <a:pt x="3832923" y="0"/>
                  </a:lnTo>
                  <a:lnTo>
                    <a:pt x="3832923" y="3900233"/>
                  </a:lnTo>
                  <a:close/>
                </a:path>
              </a:pathLst>
            </a:custGeom>
            <a:ln w="5981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49335" y="2314229"/>
              <a:ext cx="1691005" cy="358140"/>
            </a:xfrm>
            <a:custGeom>
              <a:avLst/>
              <a:gdLst/>
              <a:ahLst/>
              <a:cxnLst/>
              <a:rect l="l" t="t" r="r" b="b"/>
              <a:pathLst>
                <a:path w="1691004" h="358139">
                  <a:moveTo>
                    <a:pt x="1690789" y="0"/>
                  </a:moveTo>
                  <a:lnTo>
                    <a:pt x="144564" y="0"/>
                  </a:lnTo>
                  <a:lnTo>
                    <a:pt x="0" y="193281"/>
                  </a:lnTo>
                  <a:lnTo>
                    <a:pt x="144564" y="357568"/>
                  </a:lnTo>
                  <a:lnTo>
                    <a:pt x="1690789" y="357568"/>
                  </a:lnTo>
                  <a:lnTo>
                    <a:pt x="1690789" y="0"/>
                  </a:lnTo>
                  <a:close/>
                </a:path>
              </a:pathLst>
            </a:custGeom>
            <a:solidFill>
              <a:srgbClr val="56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30733" y="379971"/>
            <a:ext cx="1550035" cy="377190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9842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775"/>
              </a:spcBef>
            </a:pP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Diabetes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9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1</a:t>
            </a:r>
            <a:r>
              <a:rPr sz="9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&amp;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9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OpenSans-Semibold"/>
                <a:cs typeface="OpenSans-Semibold"/>
              </a:rPr>
              <a:t>2</a:t>
            </a:r>
            <a:endParaRPr sz="900">
              <a:latin typeface="OpenSans-Semibold"/>
              <a:cs typeface="OpenSans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9979" y="2320046"/>
            <a:ext cx="1384935" cy="346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05"/>
              </a:lnSpc>
              <a:spcBef>
                <a:spcPts val="95"/>
              </a:spcBef>
            </a:pPr>
            <a:r>
              <a:rPr sz="1300" b="1" dirty="0">
                <a:solidFill>
                  <a:srgbClr val="FFFFFF"/>
                </a:solidFill>
                <a:latin typeface="Open Sans"/>
                <a:cs typeface="Open Sans"/>
              </a:rPr>
              <a:t>HbA1c</a:t>
            </a:r>
            <a:r>
              <a:rPr sz="13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 Sans"/>
                <a:cs typeface="Open Sans"/>
              </a:rPr>
              <a:t>7-</a:t>
            </a:r>
            <a:r>
              <a:rPr sz="1300" b="1" spc="-25" dirty="0">
                <a:solidFill>
                  <a:srgbClr val="FFFFFF"/>
                </a:solidFill>
                <a:latin typeface="Open Sans"/>
                <a:cs typeface="Open Sans"/>
              </a:rPr>
              <a:t>8%</a:t>
            </a:r>
            <a:endParaRPr sz="1300">
              <a:latin typeface="Open Sans"/>
              <a:cs typeface="Open Sans"/>
            </a:endParaRPr>
          </a:p>
          <a:p>
            <a:pPr marL="12700">
              <a:lnSpc>
                <a:spcPts val="1025"/>
              </a:lnSpc>
            </a:pP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EVITAR</a:t>
            </a:r>
            <a:r>
              <a:rPr sz="9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HIPOGLUCEMIAS</a:t>
            </a:r>
            <a:endParaRPr sz="900">
              <a:latin typeface="Open Sans"/>
              <a:cs typeface="Open Sans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409" y="3087009"/>
            <a:ext cx="101688" cy="1017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3001" y="2132955"/>
            <a:ext cx="2875280" cy="171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¿CUÁLES</a:t>
            </a:r>
            <a:r>
              <a:rPr sz="1500" b="1" spc="-3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25" dirty="0">
                <a:solidFill>
                  <a:srgbClr val="475563"/>
                </a:solidFill>
                <a:latin typeface="Open Sans"/>
                <a:cs typeface="Open Sans"/>
              </a:rPr>
              <a:t>SON</a:t>
            </a:r>
            <a:endParaRPr sz="1500">
              <a:latin typeface="Open Sans"/>
              <a:cs typeface="Open Sans"/>
            </a:endParaRPr>
          </a:p>
          <a:p>
            <a:pPr marL="12700" marR="167640">
              <a:lnSpc>
                <a:spcPts val="1800"/>
              </a:lnSpc>
              <a:spcBef>
                <a:spcPts val="55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LOS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OBJETIVOS DE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CONTROL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PARA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ESTE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PACIENTE?</a:t>
            </a:r>
            <a:endParaRPr sz="15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EDAD:</a:t>
            </a:r>
            <a:r>
              <a:rPr sz="10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paciente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 mayor.</a:t>
            </a:r>
            <a:endParaRPr sz="1000">
              <a:latin typeface="Open Sans"/>
              <a:cs typeface="Open Sans"/>
            </a:endParaRPr>
          </a:p>
          <a:p>
            <a:pPr marL="231140" marR="5080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SITUACIÓN</a:t>
            </a:r>
            <a:r>
              <a:rPr sz="10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FUNCIONAL:</a:t>
            </a:r>
            <a:r>
              <a:rPr sz="10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FFSS</a:t>
            </a:r>
            <a:r>
              <a:rPr sz="1000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conservadas,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autónoma,</a:t>
            </a:r>
            <a:r>
              <a:rPr sz="1000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pero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está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sola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todo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el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475563"/>
                </a:solidFill>
                <a:latin typeface="Open Sans"/>
                <a:cs typeface="Open Sans"/>
              </a:rPr>
              <a:t>día.</a:t>
            </a:r>
            <a:endParaRPr sz="100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  <a:spcBef>
                <a:spcPts val="600"/>
              </a:spcBef>
            </a:pPr>
            <a:r>
              <a:rPr sz="1000" b="1" spc="-10" dirty="0">
                <a:solidFill>
                  <a:srgbClr val="475563"/>
                </a:solidFill>
                <a:latin typeface="Open Sans"/>
                <a:cs typeface="Open Sans"/>
              </a:rPr>
              <a:t>COMORBILIDADES:</a:t>
            </a:r>
            <a:r>
              <a:rPr sz="1000" b="1" spc="7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475563"/>
                </a:solidFill>
                <a:latin typeface="Open Sans"/>
                <a:cs typeface="Open Sans"/>
              </a:rPr>
              <a:t>ERC.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409" y="3692585"/>
            <a:ext cx="101688" cy="101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409" y="3307351"/>
            <a:ext cx="101688" cy="101688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545700" y="1781530"/>
            <a:ext cx="998855" cy="59690"/>
            <a:chOff x="737857" y="1781530"/>
            <a:chExt cx="998855" cy="59690"/>
          </a:xfrm>
        </p:grpSpPr>
        <p:sp>
          <p:nvSpPr>
            <p:cNvPr id="12" name="object 12"/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33014" y="1194553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49363" y="1028128"/>
            <a:ext cx="1013460" cy="3314065"/>
            <a:chOff x="4241520" y="1028128"/>
            <a:chExt cx="1013460" cy="3314065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1520" y="1028128"/>
              <a:ext cx="383108" cy="33114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89564" y="1028192"/>
              <a:ext cx="664933" cy="331364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586354" y="1019667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&lt;5%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73076" y="1034735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&gt;250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98180" y="3988627"/>
            <a:ext cx="557530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&lt;70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&lt;54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9745" y="2807070"/>
            <a:ext cx="684530" cy="3695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5890" marR="128270" indent="-635" algn="ctr">
              <a:lnSpc>
                <a:spcPts val="860"/>
              </a:lnSpc>
              <a:spcBef>
                <a:spcPts val="240"/>
              </a:spcBef>
            </a:pP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Rango</a:t>
            </a:r>
            <a:r>
              <a:rPr sz="800" b="1" spc="500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objetivo</a:t>
            </a:r>
            <a:endParaRPr sz="800">
              <a:latin typeface="OpenSans-SemiBold"/>
              <a:cs typeface="OpenSans-SemiBold"/>
            </a:endParaRPr>
          </a:p>
          <a:p>
            <a:pPr algn="ctr">
              <a:lnSpc>
                <a:spcPts val="840"/>
              </a:lnSpc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70-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180mg/dL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73076" y="1547987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&gt;180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02328" y="1503805"/>
            <a:ext cx="4400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&lt;25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51994" y="2854990"/>
            <a:ext cx="3409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3C3C3B"/>
                </a:solidFill>
                <a:latin typeface="Open Sans"/>
                <a:cs typeface="Open Sans"/>
              </a:rPr>
              <a:t>&gt;70%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12612" y="4145781"/>
            <a:ext cx="419734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&lt;4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7051" y="4084664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&lt;1%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76956" y="1028128"/>
            <a:ext cx="2776220" cy="3314065"/>
            <a:chOff x="4469113" y="1028128"/>
            <a:chExt cx="2776220" cy="3314065"/>
          </a:xfrm>
        </p:grpSpPr>
        <p:sp>
          <p:nvSpPr>
            <p:cNvPr id="31" name="object 31"/>
            <p:cNvSpPr/>
            <p:nvPr/>
          </p:nvSpPr>
          <p:spPr>
            <a:xfrm>
              <a:off x="5256511" y="4210786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0" y="106895"/>
                  </a:moveTo>
                  <a:lnTo>
                    <a:pt x="106895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74828" y="4210786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74828" y="4123932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32322" y="1028128"/>
              <a:ext cx="383120" cy="331148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0378" y="1028191"/>
              <a:ext cx="664933" cy="331364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721547" y="379971"/>
            <a:ext cx="1550035" cy="377190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59055" rIns="0" bIns="0" rtlCol="0">
            <a:spAutoFit/>
          </a:bodyPr>
          <a:lstStyle/>
          <a:p>
            <a:pPr marL="155575" marR="137160" indent="46355">
              <a:lnSpc>
                <a:spcPct val="100000"/>
              </a:lnSpc>
              <a:spcBef>
                <a:spcPts val="465"/>
              </a:spcBef>
            </a:pP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Ancianos/alto</a:t>
            </a:r>
            <a:r>
              <a:rPr sz="900" b="1" spc="7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riesgo: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diabetes</a:t>
            </a:r>
            <a:r>
              <a:rPr sz="900" b="1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9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1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y</a:t>
            </a:r>
            <a:r>
              <a:rPr sz="9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9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900" b="1" spc="-50" dirty="0">
                <a:solidFill>
                  <a:srgbClr val="FFFFFF"/>
                </a:solidFill>
                <a:latin typeface="OpenSans-Semibold"/>
                <a:cs typeface="OpenSans-Semibold"/>
              </a:rPr>
              <a:t>2</a:t>
            </a:r>
            <a:endParaRPr sz="900">
              <a:latin typeface="OpenSans-Semibold"/>
              <a:cs typeface="OpenSans-Semi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42762" y="1073605"/>
            <a:ext cx="3409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3C3C3B"/>
                </a:solidFill>
                <a:latin typeface="Open Sans"/>
                <a:cs typeface="Open Sans"/>
              </a:rPr>
              <a:t>&lt;10%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63889" y="1034735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&gt;250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88992" y="3988627"/>
            <a:ext cx="557530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&lt;70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&lt;54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30558" y="2807070"/>
            <a:ext cx="684530" cy="3695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5890" marR="128270" indent="-635" algn="ctr">
              <a:lnSpc>
                <a:spcPts val="860"/>
              </a:lnSpc>
              <a:spcBef>
                <a:spcPts val="240"/>
              </a:spcBef>
            </a:pP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Rango</a:t>
            </a:r>
            <a:r>
              <a:rPr sz="800" b="1" spc="500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objetivo</a:t>
            </a:r>
            <a:endParaRPr sz="800">
              <a:latin typeface="OpenSans-SemiBold"/>
              <a:cs typeface="OpenSans-SemiBold"/>
            </a:endParaRPr>
          </a:p>
          <a:p>
            <a:pPr algn="ctr">
              <a:lnSpc>
                <a:spcPts val="840"/>
              </a:lnSpc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70-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180mg/dL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63889" y="1547987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&gt;180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493141" y="1793109"/>
            <a:ext cx="4400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&lt;50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42806" y="3070761"/>
            <a:ext cx="3409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3C3C3B"/>
                </a:solidFill>
                <a:latin typeface="Open Sans"/>
                <a:cs typeface="Open Sans"/>
              </a:rPr>
              <a:t>&gt;50%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07919" y="4084661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&lt;1%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495852" y="940257"/>
            <a:ext cx="1671955" cy="3429635"/>
            <a:chOff x="5688009" y="940257"/>
            <a:chExt cx="1671955" cy="3429635"/>
          </a:xfrm>
        </p:grpSpPr>
        <p:sp>
          <p:nvSpPr>
            <p:cNvPr id="46" name="object 46"/>
            <p:cNvSpPr/>
            <p:nvPr/>
          </p:nvSpPr>
          <p:spPr>
            <a:xfrm>
              <a:off x="7247320" y="4210786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5" h="107314">
                  <a:moveTo>
                    <a:pt x="0" y="106895"/>
                  </a:moveTo>
                  <a:lnTo>
                    <a:pt x="106895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65639" y="4210786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5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65639" y="4123932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5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91000" y="940257"/>
              <a:ext cx="0" cy="3429635"/>
            </a:xfrm>
            <a:custGeom>
              <a:avLst/>
              <a:gdLst/>
              <a:ahLst/>
              <a:cxnLst/>
              <a:rect l="l" t="t" r="r" b="b"/>
              <a:pathLst>
                <a:path h="3429635">
                  <a:moveTo>
                    <a:pt x="0" y="0"/>
                  </a:moveTo>
                  <a:lnTo>
                    <a:pt x="0" y="3429292"/>
                  </a:lnTo>
                </a:path>
              </a:pathLst>
            </a:custGeom>
            <a:ln w="5981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1212D9B0-6D83-860F-E105-30C2771AFD75}"/>
              </a:ext>
            </a:extLst>
          </p:cNvPr>
          <p:cNvSpPr/>
          <p:nvPr/>
        </p:nvSpPr>
        <p:spPr>
          <a:xfrm>
            <a:off x="3433689" y="263245"/>
            <a:ext cx="4568991" cy="4597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3" name="Imagen 52" descr="Gráfico, Gráfico de rectángulos&#10;&#10;Descripción generada automáticamente">
            <a:extLst>
              <a:ext uri="{FF2B5EF4-FFF2-40B4-BE49-F238E27FC236}">
                <a16:creationId xmlns:a16="http://schemas.microsoft.com/office/drawing/2014/main" id="{A54569E1-770D-467F-DBD2-7E86F65F38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80" y="383678"/>
            <a:ext cx="5245100" cy="4178300"/>
          </a:xfrm>
          <a:prstGeom prst="rect">
            <a:avLst/>
          </a:prstGeom>
        </p:spPr>
      </p:pic>
      <p:sp>
        <p:nvSpPr>
          <p:cNvPr id="55" name="object 31">
            <a:extLst>
              <a:ext uri="{FF2B5EF4-FFF2-40B4-BE49-F238E27FC236}">
                <a16:creationId xmlns:a16="http://schemas.microsoft.com/office/drawing/2014/main" id="{54DA2083-6E57-FE2B-9686-7BD5781D1951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CF6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98">
            <a:extLst>
              <a:ext uri="{FF2B5EF4-FFF2-40B4-BE49-F238E27FC236}">
                <a16:creationId xmlns:a16="http://schemas.microsoft.com/office/drawing/2014/main" id="{A8015946-AE74-CCBF-F484-D75CA9B8A6B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57" name="object 32">
            <a:extLst>
              <a:ext uri="{FF2B5EF4-FFF2-40B4-BE49-F238E27FC236}">
                <a16:creationId xmlns:a16="http://schemas.microsoft.com/office/drawing/2014/main" id="{99F82365-19A9-991A-7C0A-A3CE50BEDD2D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555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MARÍA </a:t>
            </a:r>
            <a:r>
              <a:rPr lang="es-ES" sz="1800" spc="-20" dirty="0">
                <a:solidFill>
                  <a:srgbClr val="475563"/>
                </a:solidFill>
              </a:rPr>
              <a:t>ROSA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58" name="object 43">
            <a:extLst>
              <a:ext uri="{FF2B5EF4-FFF2-40B4-BE49-F238E27FC236}">
                <a16:creationId xmlns:a16="http://schemas.microsoft.com/office/drawing/2014/main" id="{A9ABD9A1-9E3F-088A-F555-03D8C976FBF8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5585" y="0"/>
            <a:ext cx="6478414" cy="5144401"/>
            <a:chOff x="2665585" y="0"/>
            <a:chExt cx="6478414" cy="5144401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80716" y="0"/>
              <a:ext cx="6463283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6790" y="299732"/>
              <a:ext cx="5598160" cy="4574540"/>
            </a:xfrm>
            <a:custGeom>
              <a:avLst/>
              <a:gdLst/>
              <a:ahLst/>
              <a:cxnLst/>
              <a:rect l="l" t="t" r="r" b="b"/>
              <a:pathLst>
                <a:path w="5598159" h="4574540">
                  <a:moveTo>
                    <a:pt x="5597931" y="0"/>
                  </a:moveTo>
                  <a:lnTo>
                    <a:pt x="0" y="0"/>
                  </a:lnTo>
                  <a:lnTo>
                    <a:pt x="0" y="4574298"/>
                  </a:lnTo>
                  <a:lnTo>
                    <a:pt x="5597931" y="4574298"/>
                  </a:lnTo>
                  <a:lnTo>
                    <a:pt x="55979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1329" y="358330"/>
              <a:ext cx="5427370" cy="44771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89075" y="2325955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790" y="0"/>
                  </a:moveTo>
                  <a:lnTo>
                    <a:pt x="106548" y="7942"/>
                  </a:lnTo>
                  <a:lnTo>
                    <a:pt x="63782" y="30058"/>
                  </a:lnTo>
                  <a:lnTo>
                    <a:pt x="30058" y="63782"/>
                  </a:lnTo>
                  <a:lnTo>
                    <a:pt x="7942" y="106548"/>
                  </a:lnTo>
                  <a:lnTo>
                    <a:pt x="0" y="155790"/>
                  </a:lnTo>
                  <a:lnTo>
                    <a:pt x="7942" y="205033"/>
                  </a:lnTo>
                  <a:lnTo>
                    <a:pt x="30058" y="247799"/>
                  </a:lnTo>
                  <a:lnTo>
                    <a:pt x="63782" y="281523"/>
                  </a:lnTo>
                  <a:lnTo>
                    <a:pt x="106548" y="303639"/>
                  </a:lnTo>
                  <a:lnTo>
                    <a:pt x="155790" y="311581"/>
                  </a:lnTo>
                  <a:lnTo>
                    <a:pt x="205033" y="303639"/>
                  </a:lnTo>
                  <a:lnTo>
                    <a:pt x="247799" y="281523"/>
                  </a:lnTo>
                  <a:lnTo>
                    <a:pt x="281523" y="247799"/>
                  </a:lnTo>
                  <a:lnTo>
                    <a:pt x="303639" y="205033"/>
                  </a:lnTo>
                  <a:lnTo>
                    <a:pt x="311581" y="155790"/>
                  </a:lnTo>
                  <a:lnTo>
                    <a:pt x="303639" y="106548"/>
                  </a:lnTo>
                  <a:lnTo>
                    <a:pt x="281523" y="63782"/>
                  </a:lnTo>
                  <a:lnTo>
                    <a:pt x="247799" y="30058"/>
                  </a:lnTo>
                  <a:lnTo>
                    <a:pt x="205033" y="7942"/>
                  </a:lnTo>
                  <a:lnTo>
                    <a:pt x="155790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89075" y="2325955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311581" y="155790"/>
                  </a:moveTo>
                  <a:lnTo>
                    <a:pt x="303639" y="205033"/>
                  </a:lnTo>
                  <a:lnTo>
                    <a:pt x="281523" y="247799"/>
                  </a:lnTo>
                  <a:lnTo>
                    <a:pt x="247799" y="281523"/>
                  </a:lnTo>
                  <a:lnTo>
                    <a:pt x="205033" y="303639"/>
                  </a:lnTo>
                  <a:lnTo>
                    <a:pt x="155790" y="311581"/>
                  </a:lnTo>
                  <a:lnTo>
                    <a:pt x="106548" y="303639"/>
                  </a:lnTo>
                  <a:lnTo>
                    <a:pt x="63782" y="281523"/>
                  </a:lnTo>
                  <a:lnTo>
                    <a:pt x="30058" y="247799"/>
                  </a:lnTo>
                  <a:lnTo>
                    <a:pt x="7942" y="205033"/>
                  </a:lnTo>
                  <a:lnTo>
                    <a:pt x="0" y="155790"/>
                  </a:lnTo>
                  <a:lnTo>
                    <a:pt x="7942" y="106548"/>
                  </a:lnTo>
                  <a:lnTo>
                    <a:pt x="30058" y="63782"/>
                  </a:lnTo>
                  <a:lnTo>
                    <a:pt x="63782" y="30058"/>
                  </a:lnTo>
                  <a:lnTo>
                    <a:pt x="106548" y="7942"/>
                  </a:lnTo>
                  <a:lnTo>
                    <a:pt x="155790" y="0"/>
                  </a:lnTo>
                  <a:lnTo>
                    <a:pt x="205033" y="7942"/>
                  </a:lnTo>
                  <a:lnTo>
                    <a:pt x="247799" y="30058"/>
                  </a:lnTo>
                  <a:lnTo>
                    <a:pt x="281523" y="63782"/>
                  </a:lnTo>
                  <a:lnTo>
                    <a:pt x="303639" y="106548"/>
                  </a:lnTo>
                  <a:lnTo>
                    <a:pt x="311581" y="155790"/>
                  </a:lnTo>
                  <a:close/>
                </a:path>
              </a:pathLst>
            </a:custGeom>
            <a:ln w="9906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2422" y="2275700"/>
              <a:ext cx="161925" cy="310515"/>
            </a:xfrm>
            <a:custGeom>
              <a:avLst/>
              <a:gdLst/>
              <a:ahLst/>
              <a:cxnLst/>
              <a:rect l="l" t="t" r="r" b="b"/>
              <a:pathLst>
                <a:path w="161925" h="310514">
                  <a:moveTo>
                    <a:pt x="161594" y="240487"/>
                  </a:moveTo>
                  <a:lnTo>
                    <a:pt x="159562" y="235724"/>
                  </a:lnTo>
                  <a:lnTo>
                    <a:pt x="107061" y="185508"/>
                  </a:lnTo>
                  <a:lnTo>
                    <a:pt x="100926" y="181635"/>
                  </a:lnTo>
                  <a:lnTo>
                    <a:pt x="94030" y="180454"/>
                  </a:lnTo>
                  <a:lnTo>
                    <a:pt x="87198" y="181940"/>
                  </a:lnTo>
                  <a:lnTo>
                    <a:pt x="81241" y="186080"/>
                  </a:lnTo>
                  <a:lnTo>
                    <a:pt x="77368" y="192214"/>
                  </a:lnTo>
                  <a:lnTo>
                    <a:pt x="76174" y="199110"/>
                  </a:lnTo>
                  <a:lnTo>
                    <a:pt x="77673" y="205955"/>
                  </a:lnTo>
                  <a:lnTo>
                    <a:pt x="81813" y="211899"/>
                  </a:lnTo>
                  <a:lnTo>
                    <a:pt x="93472" y="223050"/>
                  </a:lnTo>
                  <a:lnTo>
                    <a:pt x="7289" y="223050"/>
                  </a:lnTo>
                  <a:lnTo>
                    <a:pt x="0" y="230327"/>
                  </a:lnTo>
                  <a:lnTo>
                    <a:pt x="0" y="260616"/>
                  </a:lnTo>
                  <a:lnTo>
                    <a:pt x="7289" y="267906"/>
                  </a:lnTo>
                  <a:lnTo>
                    <a:pt x="93459" y="267906"/>
                  </a:lnTo>
                  <a:lnTo>
                    <a:pt x="81813" y="279044"/>
                  </a:lnTo>
                  <a:lnTo>
                    <a:pt x="77673" y="285000"/>
                  </a:lnTo>
                  <a:lnTo>
                    <a:pt x="76174" y="291833"/>
                  </a:lnTo>
                  <a:lnTo>
                    <a:pt x="77368" y="298742"/>
                  </a:lnTo>
                  <a:lnTo>
                    <a:pt x="81241" y="304863"/>
                  </a:lnTo>
                  <a:lnTo>
                    <a:pt x="84823" y="308610"/>
                  </a:lnTo>
                  <a:lnTo>
                    <a:pt x="89623" y="310502"/>
                  </a:lnTo>
                  <a:lnTo>
                    <a:pt x="94437" y="310502"/>
                  </a:lnTo>
                  <a:lnTo>
                    <a:pt x="98971" y="310502"/>
                  </a:lnTo>
                  <a:lnTo>
                    <a:pt x="103517" y="308825"/>
                  </a:lnTo>
                  <a:lnTo>
                    <a:pt x="159562" y="255231"/>
                  </a:lnTo>
                  <a:lnTo>
                    <a:pt x="161594" y="250456"/>
                  </a:lnTo>
                  <a:lnTo>
                    <a:pt x="161594" y="240487"/>
                  </a:lnTo>
                  <a:close/>
                </a:path>
                <a:path w="161925" h="310514">
                  <a:moveTo>
                    <a:pt x="161594" y="60032"/>
                  </a:moveTo>
                  <a:lnTo>
                    <a:pt x="159562" y="55270"/>
                  </a:lnTo>
                  <a:lnTo>
                    <a:pt x="107061" y="5054"/>
                  </a:lnTo>
                  <a:lnTo>
                    <a:pt x="100926" y="1181"/>
                  </a:lnTo>
                  <a:lnTo>
                    <a:pt x="94030" y="0"/>
                  </a:lnTo>
                  <a:lnTo>
                    <a:pt x="87198" y="1485"/>
                  </a:lnTo>
                  <a:lnTo>
                    <a:pt x="81241" y="5626"/>
                  </a:lnTo>
                  <a:lnTo>
                    <a:pt x="77368" y="11760"/>
                  </a:lnTo>
                  <a:lnTo>
                    <a:pt x="76174" y="18656"/>
                  </a:lnTo>
                  <a:lnTo>
                    <a:pt x="77673" y="25501"/>
                  </a:lnTo>
                  <a:lnTo>
                    <a:pt x="81813" y="31445"/>
                  </a:lnTo>
                  <a:lnTo>
                    <a:pt x="93472" y="42595"/>
                  </a:lnTo>
                  <a:lnTo>
                    <a:pt x="7289" y="42595"/>
                  </a:lnTo>
                  <a:lnTo>
                    <a:pt x="0" y="49872"/>
                  </a:lnTo>
                  <a:lnTo>
                    <a:pt x="0" y="80162"/>
                  </a:lnTo>
                  <a:lnTo>
                    <a:pt x="7289" y="87452"/>
                  </a:lnTo>
                  <a:lnTo>
                    <a:pt x="93459" y="87452"/>
                  </a:lnTo>
                  <a:lnTo>
                    <a:pt x="81813" y="98590"/>
                  </a:lnTo>
                  <a:lnTo>
                    <a:pt x="77673" y="104546"/>
                  </a:lnTo>
                  <a:lnTo>
                    <a:pt x="76174" y="111391"/>
                  </a:lnTo>
                  <a:lnTo>
                    <a:pt x="77368" y="118287"/>
                  </a:lnTo>
                  <a:lnTo>
                    <a:pt x="81241" y="124409"/>
                  </a:lnTo>
                  <a:lnTo>
                    <a:pt x="84823" y="128155"/>
                  </a:lnTo>
                  <a:lnTo>
                    <a:pt x="89623" y="130048"/>
                  </a:lnTo>
                  <a:lnTo>
                    <a:pt x="94437" y="130048"/>
                  </a:lnTo>
                  <a:lnTo>
                    <a:pt x="98971" y="130048"/>
                  </a:lnTo>
                  <a:lnTo>
                    <a:pt x="103517" y="128371"/>
                  </a:lnTo>
                  <a:lnTo>
                    <a:pt x="159562" y="74777"/>
                  </a:lnTo>
                  <a:lnTo>
                    <a:pt x="161594" y="70002"/>
                  </a:lnTo>
                  <a:lnTo>
                    <a:pt x="161594" y="60032"/>
                  </a:lnTo>
                  <a:close/>
                </a:path>
              </a:pathLst>
            </a:custGeom>
            <a:solidFill>
              <a:srgbClr val="F5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4240" y="2275225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0"/>
                  </a:moveTo>
                  <a:lnTo>
                    <a:pt x="52565" y="0"/>
                  </a:lnTo>
                  <a:lnTo>
                    <a:pt x="32157" y="4148"/>
                  </a:lnTo>
                  <a:lnTo>
                    <a:pt x="15443" y="15444"/>
                  </a:lnTo>
                  <a:lnTo>
                    <a:pt x="4148" y="32162"/>
                  </a:lnTo>
                  <a:lnTo>
                    <a:pt x="0" y="52577"/>
                  </a:lnTo>
                  <a:lnTo>
                    <a:pt x="0" y="83959"/>
                  </a:lnTo>
                  <a:lnTo>
                    <a:pt x="4148" y="104367"/>
                  </a:lnTo>
                  <a:lnTo>
                    <a:pt x="15443" y="121081"/>
                  </a:lnTo>
                  <a:lnTo>
                    <a:pt x="32157" y="132376"/>
                  </a:lnTo>
                  <a:lnTo>
                    <a:pt x="52565" y="136525"/>
                  </a:lnTo>
                  <a:lnTo>
                    <a:pt x="1612595" y="136525"/>
                  </a:lnTo>
                  <a:lnTo>
                    <a:pt x="1633008" y="132376"/>
                  </a:lnTo>
                  <a:lnTo>
                    <a:pt x="1649722" y="121081"/>
                  </a:lnTo>
                  <a:lnTo>
                    <a:pt x="1661013" y="104367"/>
                  </a:lnTo>
                  <a:lnTo>
                    <a:pt x="1665160" y="83959"/>
                  </a:lnTo>
                  <a:lnTo>
                    <a:pt x="1665160" y="52577"/>
                  </a:lnTo>
                  <a:lnTo>
                    <a:pt x="1661013" y="32162"/>
                  </a:lnTo>
                  <a:lnTo>
                    <a:pt x="1649722" y="15444"/>
                  </a:lnTo>
                  <a:lnTo>
                    <a:pt x="1633008" y="4148"/>
                  </a:lnTo>
                  <a:lnTo>
                    <a:pt x="1612595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4240" y="2275225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136525"/>
                  </a:moveTo>
                  <a:lnTo>
                    <a:pt x="52565" y="136525"/>
                  </a:lnTo>
                  <a:lnTo>
                    <a:pt x="32157" y="132376"/>
                  </a:lnTo>
                  <a:lnTo>
                    <a:pt x="15443" y="121081"/>
                  </a:lnTo>
                  <a:lnTo>
                    <a:pt x="4148" y="104367"/>
                  </a:lnTo>
                  <a:lnTo>
                    <a:pt x="0" y="83959"/>
                  </a:lnTo>
                  <a:lnTo>
                    <a:pt x="0" y="52577"/>
                  </a:lnTo>
                  <a:lnTo>
                    <a:pt x="4148" y="32162"/>
                  </a:lnTo>
                  <a:lnTo>
                    <a:pt x="15443" y="15444"/>
                  </a:lnTo>
                  <a:lnTo>
                    <a:pt x="32157" y="4148"/>
                  </a:lnTo>
                  <a:lnTo>
                    <a:pt x="52565" y="0"/>
                  </a:lnTo>
                  <a:lnTo>
                    <a:pt x="1612595" y="0"/>
                  </a:lnTo>
                  <a:lnTo>
                    <a:pt x="1633008" y="4148"/>
                  </a:lnTo>
                  <a:lnTo>
                    <a:pt x="1649722" y="15444"/>
                  </a:lnTo>
                  <a:lnTo>
                    <a:pt x="1661013" y="32162"/>
                  </a:lnTo>
                  <a:lnTo>
                    <a:pt x="1665160" y="52577"/>
                  </a:lnTo>
                  <a:lnTo>
                    <a:pt x="1665160" y="83959"/>
                  </a:lnTo>
                  <a:lnTo>
                    <a:pt x="1661013" y="104367"/>
                  </a:lnTo>
                  <a:lnTo>
                    <a:pt x="1649722" y="121081"/>
                  </a:lnTo>
                  <a:lnTo>
                    <a:pt x="1633008" y="132376"/>
                  </a:lnTo>
                  <a:lnTo>
                    <a:pt x="1612595" y="136525"/>
                  </a:lnTo>
                  <a:close/>
                </a:path>
              </a:pathLst>
            </a:custGeom>
            <a:ln w="9334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4239" y="2411430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0"/>
                  </a:moveTo>
                  <a:lnTo>
                    <a:pt x="80873" y="0"/>
                  </a:lnTo>
                  <a:lnTo>
                    <a:pt x="49468" y="6380"/>
                  </a:lnTo>
                  <a:lnTo>
                    <a:pt x="23753" y="23753"/>
                  </a:lnTo>
                  <a:lnTo>
                    <a:pt x="6380" y="49468"/>
                  </a:lnTo>
                  <a:lnTo>
                    <a:pt x="0" y="80873"/>
                  </a:lnTo>
                  <a:lnTo>
                    <a:pt x="0" y="142493"/>
                  </a:lnTo>
                  <a:lnTo>
                    <a:pt x="6380" y="173898"/>
                  </a:lnTo>
                  <a:lnTo>
                    <a:pt x="23753" y="199613"/>
                  </a:lnTo>
                  <a:lnTo>
                    <a:pt x="49468" y="216987"/>
                  </a:lnTo>
                  <a:lnTo>
                    <a:pt x="80873" y="223367"/>
                  </a:lnTo>
                  <a:lnTo>
                    <a:pt x="2327592" y="223367"/>
                  </a:lnTo>
                  <a:lnTo>
                    <a:pt x="2358992" y="216987"/>
                  </a:lnTo>
                  <a:lnTo>
                    <a:pt x="2384707" y="199613"/>
                  </a:lnTo>
                  <a:lnTo>
                    <a:pt x="2402083" y="173898"/>
                  </a:lnTo>
                  <a:lnTo>
                    <a:pt x="2408466" y="142493"/>
                  </a:lnTo>
                  <a:lnTo>
                    <a:pt x="2408466" y="80873"/>
                  </a:lnTo>
                  <a:lnTo>
                    <a:pt x="2402083" y="49468"/>
                  </a:lnTo>
                  <a:lnTo>
                    <a:pt x="2384707" y="23753"/>
                  </a:lnTo>
                  <a:lnTo>
                    <a:pt x="2358992" y="6380"/>
                  </a:lnTo>
                  <a:lnTo>
                    <a:pt x="2327592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4239" y="2411430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223367"/>
                  </a:moveTo>
                  <a:lnTo>
                    <a:pt x="80873" y="223367"/>
                  </a:lnTo>
                  <a:lnTo>
                    <a:pt x="49468" y="216987"/>
                  </a:lnTo>
                  <a:lnTo>
                    <a:pt x="23753" y="199613"/>
                  </a:lnTo>
                  <a:lnTo>
                    <a:pt x="6380" y="173898"/>
                  </a:lnTo>
                  <a:lnTo>
                    <a:pt x="0" y="142493"/>
                  </a:lnTo>
                  <a:lnTo>
                    <a:pt x="0" y="80873"/>
                  </a:lnTo>
                  <a:lnTo>
                    <a:pt x="6380" y="49468"/>
                  </a:lnTo>
                  <a:lnTo>
                    <a:pt x="23753" y="23753"/>
                  </a:lnTo>
                  <a:lnTo>
                    <a:pt x="49468" y="6380"/>
                  </a:lnTo>
                  <a:lnTo>
                    <a:pt x="80873" y="0"/>
                  </a:lnTo>
                  <a:lnTo>
                    <a:pt x="2327592" y="0"/>
                  </a:lnTo>
                  <a:lnTo>
                    <a:pt x="2358992" y="6380"/>
                  </a:lnTo>
                  <a:lnTo>
                    <a:pt x="2384707" y="23753"/>
                  </a:lnTo>
                  <a:lnTo>
                    <a:pt x="2402083" y="49468"/>
                  </a:lnTo>
                  <a:lnTo>
                    <a:pt x="2408466" y="80873"/>
                  </a:lnTo>
                  <a:lnTo>
                    <a:pt x="2408466" y="142493"/>
                  </a:lnTo>
                  <a:lnTo>
                    <a:pt x="2402083" y="173898"/>
                  </a:lnTo>
                  <a:lnTo>
                    <a:pt x="2384707" y="199613"/>
                  </a:lnTo>
                  <a:lnTo>
                    <a:pt x="2358992" y="216987"/>
                  </a:lnTo>
                  <a:lnTo>
                    <a:pt x="2327592" y="223367"/>
                  </a:lnTo>
                  <a:close/>
                </a:path>
              </a:pathLst>
            </a:custGeom>
            <a:ln w="9258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21136" y="895926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0"/>
                  </a:moveTo>
                  <a:lnTo>
                    <a:pt x="77927" y="0"/>
                  </a:lnTo>
                  <a:lnTo>
                    <a:pt x="47668" y="6148"/>
                  </a:lnTo>
                  <a:lnTo>
                    <a:pt x="22890" y="22890"/>
                  </a:lnTo>
                  <a:lnTo>
                    <a:pt x="6148" y="47668"/>
                  </a:lnTo>
                  <a:lnTo>
                    <a:pt x="0" y="77927"/>
                  </a:lnTo>
                  <a:lnTo>
                    <a:pt x="0" y="93916"/>
                  </a:lnTo>
                  <a:lnTo>
                    <a:pt x="6148" y="124167"/>
                  </a:lnTo>
                  <a:lnTo>
                    <a:pt x="22890" y="148942"/>
                  </a:lnTo>
                  <a:lnTo>
                    <a:pt x="47668" y="165682"/>
                  </a:lnTo>
                  <a:lnTo>
                    <a:pt x="77927" y="171830"/>
                  </a:lnTo>
                  <a:lnTo>
                    <a:pt x="2828798" y="171830"/>
                  </a:lnTo>
                  <a:lnTo>
                    <a:pt x="2859049" y="165682"/>
                  </a:lnTo>
                  <a:lnTo>
                    <a:pt x="2883823" y="148942"/>
                  </a:lnTo>
                  <a:lnTo>
                    <a:pt x="2900564" y="124167"/>
                  </a:lnTo>
                  <a:lnTo>
                    <a:pt x="2906712" y="93916"/>
                  </a:lnTo>
                  <a:lnTo>
                    <a:pt x="2906712" y="77927"/>
                  </a:lnTo>
                  <a:lnTo>
                    <a:pt x="2900564" y="47668"/>
                  </a:lnTo>
                  <a:lnTo>
                    <a:pt x="2883823" y="22890"/>
                  </a:lnTo>
                  <a:lnTo>
                    <a:pt x="2859049" y="6148"/>
                  </a:lnTo>
                  <a:lnTo>
                    <a:pt x="2828798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1136" y="895926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171830"/>
                  </a:moveTo>
                  <a:lnTo>
                    <a:pt x="77927" y="171830"/>
                  </a:lnTo>
                  <a:lnTo>
                    <a:pt x="47668" y="165682"/>
                  </a:lnTo>
                  <a:lnTo>
                    <a:pt x="22890" y="148942"/>
                  </a:lnTo>
                  <a:lnTo>
                    <a:pt x="6148" y="124167"/>
                  </a:lnTo>
                  <a:lnTo>
                    <a:pt x="0" y="93916"/>
                  </a:lnTo>
                  <a:lnTo>
                    <a:pt x="0" y="77927"/>
                  </a:lnTo>
                  <a:lnTo>
                    <a:pt x="6148" y="47668"/>
                  </a:lnTo>
                  <a:lnTo>
                    <a:pt x="22890" y="22890"/>
                  </a:lnTo>
                  <a:lnTo>
                    <a:pt x="47668" y="6148"/>
                  </a:lnTo>
                  <a:lnTo>
                    <a:pt x="77927" y="0"/>
                  </a:lnTo>
                  <a:lnTo>
                    <a:pt x="2828798" y="0"/>
                  </a:lnTo>
                  <a:lnTo>
                    <a:pt x="2859049" y="6148"/>
                  </a:lnTo>
                  <a:lnTo>
                    <a:pt x="2883823" y="22890"/>
                  </a:lnTo>
                  <a:lnTo>
                    <a:pt x="2900564" y="47668"/>
                  </a:lnTo>
                  <a:lnTo>
                    <a:pt x="2906712" y="77927"/>
                  </a:lnTo>
                  <a:lnTo>
                    <a:pt x="2906712" y="93916"/>
                  </a:lnTo>
                  <a:lnTo>
                    <a:pt x="2900564" y="124167"/>
                  </a:lnTo>
                  <a:lnTo>
                    <a:pt x="2883823" y="148942"/>
                  </a:lnTo>
                  <a:lnTo>
                    <a:pt x="2859049" y="165682"/>
                  </a:lnTo>
                  <a:lnTo>
                    <a:pt x="2828798" y="171830"/>
                  </a:lnTo>
                  <a:close/>
                </a:path>
              </a:pathLst>
            </a:custGeom>
            <a:ln w="11049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2216" y="1073993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19">
                  <a:moveTo>
                    <a:pt x="10299" y="0"/>
                  </a:moveTo>
                  <a:lnTo>
                    <a:pt x="0" y="7429"/>
                  </a:lnTo>
                </a:path>
              </a:pathLst>
            </a:custGeom>
            <a:ln w="9525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9984" y="1096168"/>
              <a:ext cx="1582420" cy="1142365"/>
            </a:xfrm>
            <a:custGeom>
              <a:avLst/>
              <a:gdLst/>
              <a:ahLst/>
              <a:cxnLst/>
              <a:rect l="l" t="t" r="r" b="b"/>
              <a:pathLst>
                <a:path w="1582420" h="1142364">
                  <a:moveTo>
                    <a:pt x="1581823" y="0"/>
                  </a:moveTo>
                  <a:lnTo>
                    <a:pt x="0" y="1142199"/>
                  </a:lnTo>
                </a:path>
              </a:pathLst>
            </a:custGeom>
            <a:ln w="9525">
              <a:solidFill>
                <a:srgbClr val="CB35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5585" y="2216770"/>
              <a:ext cx="70702" cy="70707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29222" y="2747315"/>
          <a:ext cx="2706370" cy="1370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marL="127000" marR="30162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GMI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(&lt;7%)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296545">
                        <a:lnSpc>
                          <a:spcPct val="1036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(&gt;4%)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524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276860">
                        <a:lnSpc>
                          <a:spcPct val="103600"/>
                        </a:lnSpc>
                        <a:spcBef>
                          <a:spcPts val="409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(&lt;25%)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206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825"/>
                        </a:lnSpc>
                        <a:spcBef>
                          <a:spcPts val="49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2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ts val="825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EN</a:t>
                      </a: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OBJETIVOS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1390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(&lt;1%)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6223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82550">
                        <a:lnSpc>
                          <a:spcPct val="103600"/>
                        </a:lnSpc>
                        <a:spcBef>
                          <a:spcPts val="450"/>
                        </a:spcBef>
                      </a:pPr>
                      <a:r>
                        <a:rPr sz="700" b="1" spc="-2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ALTA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VARIABILIDAD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(CV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&gt;36%)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715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537080" y="2036618"/>
            <a:ext cx="1964689" cy="4895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EL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SENSOR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ESTÁ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ACTIVO</a:t>
            </a:r>
            <a:r>
              <a:rPr sz="1000" spc="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97</a:t>
            </a:r>
            <a:r>
              <a:rPr sz="1200" b="1" spc="-25" dirty="0">
                <a:solidFill>
                  <a:srgbClr val="475563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LECTURAS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PROMEDIO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8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/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DÍA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8148" y="2144506"/>
            <a:ext cx="103111" cy="1031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8148" y="2364848"/>
            <a:ext cx="103111" cy="103124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44A5B13B-9B72-04B5-8BD0-D1F5FC6F959A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CF6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8">
            <a:extLst>
              <a:ext uri="{FF2B5EF4-FFF2-40B4-BE49-F238E27FC236}">
                <a16:creationId xmlns:a16="http://schemas.microsoft.com/office/drawing/2014/main" id="{45DF6C9F-AA6A-09AB-54A7-324ADA09503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98C2E5EA-1944-14E1-3C94-EB83867B126D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555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MARÍA </a:t>
            </a:r>
            <a:r>
              <a:rPr lang="es-ES" sz="1800" spc="-20" dirty="0">
                <a:solidFill>
                  <a:srgbClr val="475563"/>
                </a:solidFill>
              </a:rPr>
              <a:t>ROSA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3" name="object 43">
            <a:extLst>
              <a:ext uri="{FF2B5EF4-FFF2-40B4-BE49-F238E27FC236}">
                <a16:creationId xmlns:a16="http://schemas.microsoft.com/office/drawing/2014/main" id="{BADFD850-1E65-551D-E37E-DB6263186205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object 11">
            <a:extLst>
              <a:ext uri="{FF2B5EF4-FFF2-40B4-BE49-F238E27FC236}">
                <a16:creationId xmlns:a16="http://schemas.microsoft.com/office/drawing/2014/main" id="{6333B19F-3A99-DA6C-F888-B9370BC07E4E}"/>
              </a:ext>
            </a:extLst>
          </p:cNvPr>
          <p:cNvGrpSpPr/>
          <p:nvPr/>
        </p:nvGrpSpPr>
        <p:grpSpPr>
          <a:xfrm>
            <a:off x="366796" y="1801409"/>
            <a:ext cx="998855" cy="59690"/>
            <a:chOff x="737857" y="1781530"/>
            <a:chExt cx="998855" cy="5969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917946F9-CD46-5627-8E3C-6C5939E89CEC}"/>
                </a:ext>
              </a:extLst>
            </p:cNvPr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33EA100D-C3D7-CDB3-4250-095D974E4DD2}"/>
                </a:ext>
              </a:extLst>
            </p:cNvPr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5C2649D9-2CF6-1BA3-BF8B-183316E41292}"/>
                </a:ext>
              </a:extLst>
            </p:cNvPr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5">
            <a:extLst>
              <a:ext uri="{FF2B5EF4-FFF2-40B4-BE49-F238E27FC236}">
                <a16:creationId xmlns:a16="http://schemas.microsoft.com/office/drawing/2014/main" id="{104DED94-AEC7-F006-7C75-32C480551AFA}"/>
              </a:ext>
            </a:extLst>
          </p:cNvPr>
          <p:cNvSpPr txBox="1"/>
          <p:nvPr/>
        </p:nvSpPr>
        <p:spPr>
          <a:xfrm>
            <a:off x="354110" y="1214432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 dirty="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/>
              <a:t>EVA</a:t>
            </a:r>
            <a:r>
              <a:rPr spc="-15" dirty="0"/>
              <a:t> </a:t>
            </a:r>
            <a:r>
              <a:rPr dirty="0"/>
              <a:t>Mª</a:t>
            </a:r>
            <a:r>
              <a:rPr spc="-15" dirty="0"/>
              <a:t> </a:t>
            </a:r>
            <a:r>
              <a:rPr dirty="0"/>
              <a:t>DELGADO</a:t>
            </a:r>
            <a:r>
              <a:rPr spc="-15" dirty="0"/>
              <a:t> </a:t>
            </a:r>
            <a:r>
              <a:rPr spc="-10" dirty="0"/>
              <a:t>OLIVENCIA</a:t>
            </a:r>
          </a:p>
          <a:p>
            <a:pPr marL="12700" marR="5080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Enfermera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Educadora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0" dirty="0">
                <a:latin typeface="Open Sans"/>
                <a:cs typeface="Open Sans"/>
              </a:rPr>
              <a:t> Endocrinología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 </a:t>
            </a:r>
            <a:r>
              <a:rPr sz="800" b="0" i="1" spc="-10" dirty="0">
                <a:latin typeface="Open Sans"/>
                <a:cs typeface="Open Sans"/>
              </a:rPr>
              <a:t>Nutrición.</a:t>
            </a:r>
            <a:r>
              <a:rPr sz="800" b="0" i="1" dirty="0">
                <a:latin typeface="Open Sans"/>
                <a:cs typeface="Open Sans"/>
              </a:rPr>
              <a:t> Responsable</a:t>
            </a:r>
            <a:r>
              <a:rPr sz="800" b="0" i="1" spc="-2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Educación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Terapéutica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spc="-25" dirty="0">
                <a:latin typeface="Open Sans"/>
                <a:cs typeface="Open Sans"/>
              </a:rPr>
              <a:t>del</a:t>
            </a:r>
            <a:r>
              <a:rPr sz="800" b="0" i="1" dirty="0">
                <a:latin typeface="Open Sans"/>
                <a:cs typeface="Open Sans"/>
              </a:rPr>
              <a:t> Servicio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Endocrinología </a:t>
            </a:r>
            <a:r>
              <a:rPr sz="800" b="0" i="1" dirty="0">
                <a:latin typeface="Open Sans"/>
                <a:cs typeface="Open Sans"/>
              </a:rPr>
              <a:t>y Nutrición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Hospital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Universitario</a:t>
            </a:r>
            <a:r>
              <a:rPr sz="800" b="0" i="1" dirty="0">
                <a:latin typeface="Open Sans"/>
                <a:cs typeface="Open Sans"/>
              </a:rPr>
              <a:t> de</a:t>
            </a:r>
            <a:r>
              <a:rPr sz="800" b="0" i="1" spc="2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Fuenlabrada,</a:t>
            </a:r>
            <a:r>
              <a:rPr sz="800" b="0" i="1" spc="2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Madrid.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FLORA LÓPEZ </a:t>
            </a:r>
            <a:r>
              <a:rPr spc="-10" dirty="0"/>
              <a:t>SIMARRO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800" b="0" i="1" dirty="0">
                <a:latin typeface="Open Sans"/>
                <a:cs typeface="Open Sans"/>
              </a:rPr>
              <a:t>Médico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Familia.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Barcelona.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0" i="1" dirty="0">
                <a:latin typeface="Open Sans"/>
                <a:cs typeface="Open Sans"/>
              </a:rPr>
              <a:t>Miembro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Grupo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Trabajo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SEMERGEN.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ESCARLATA</a:t>
            </a:r>
            <a:r>
              <a:rPr spc="-20" dirty="0"/>
              <a:t> </a:t>
            </a:r>
            <a:r>
              <a:rPr dirty="0"/>
              <a:t>ANGULLO</a:t>
            </a:r>
            <a:r>
              <a:rPr spc="-20" dirty="0"/>
              <a:t> </a:t>
            </a:r>
            <a:r>
              <a:rPr spc="-10" dirty="0"/>
              <a:t>MARTÍNEZ</a:t>
            </a:r>
          </a:p>
          <a:p>
            <a:pPr marL="12700" marR="1492250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Grupo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semFYC.</a:t>
            </a:r>
            <a:r>
              <a:rPr sz="800" b="0" i="1" dirty="0">
                <a:latin typeface="Open Sans"/>
                <a:cs typeface="Open Sans"/>
              </a:rPr>
              <a:t> CS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Escola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Graduada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(Palma).</a:t>
            </a:r>
            <a:r>
              <a:rPr sz="800" b="0" i="1" dirty="0">
                <a:latin typeface="Open Sans"/>
                <a:cs typeface="Open Sans"/>
              </a:rPr>
              <a:t> Illes </a:t>
            </a:r>
            <a:r>
              <a:rPr sz="800" b="0" i="1" spc="-10" dirty="0">
                <a:latin typeface="Open Sans"/>
                <a:cs typeface="Open Sans"/>
              </a:rPr>
              <a:t>Balears.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ANTONIO PÉREZ </a:t>
            </a:r>
            <a:r>
              <a:rPr spc="-10" dirty="0"/>
              <a:t>PÉREZ</a:t>
            </a:r>
          </a:p>
        </p:txBody>
      </p:sp>
      <p:sp>
        <p:nvSpPr>
          <p:cNvPr id="3" name="object 3"/>
          <p:cNvSpPr/>
          <p:nvPr/>
        </p:nvSpPr>
        <p:spPr>
          <a:xfrm>
            <a:off x="5139588" y="2117725"/>
            <a:ext cx="2922905" cy="0"/>
          </a:xfrm>
          <a:custGeom>
            <a:avLst/>
            <a:gdLst/>
            <a:ahLst/>
            <a:cxnLst/>
            <a:rect l="l" t="t" r="r" b="b"/>
            <a:pathLst>
              <a:path w="2922904">
                <a:moveTo>
                  <a:pt x="0" y="0"/>
                </a:moveTo>
                <a:lnTo>
                  <a:pt x="2922498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39588" y="2802221"/>
            <a:ext cx="2922905" cy="0"/>
          </a:xfrm>
          <a:custGeom>
            <a:avLst/>
            <a:gdLst/>
            <a:ahLst/>
            <a:cxnLst/>
            <a:rect l="l" t="t" r="r" b="b"/>
            <a:pathLst>
              <a:path w="2922904">
                <a:moveTo>
                  <a:pt x="0" y="0"/>
                </a:moveTo>
                <a:lnTo>
                  <a:pt x="2922498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9588" y="3602980"/>
            <a:ext cx="2922905" cy="0"/>
          </a:xfrm>
          <a:custGeom>
            <a:avLst/>
            <a:gdLst/>
            <a:ahLst/>
            <a:cxnLst/>
            <a:rect l="l" t="t" r="r" b="b"/>
            <a:pathLst>
              <a:path w="2922904">
                <a:moveTo>
                  <a:pt x="0" y="0"/>
                </a:moveTo>
                <a:lnTo>
                  <a:pt x="2922498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1900" y="798017"/>
            <a:ext cx="2713355" cy="227329"/>
          </a:xfrm>
          <a:custGeom>
            <a:avLst/>
            <a:gdLst/>
            <a:ahLst/>
            <a:cxnLst/>
            <a:rect l="l" t="t" r="r" b="b"/>
            <a:pathLst>
              <a:path w="2713354" h="227330">
                <a:moveTo>
                  <a:pt x="2712834" y="0"/>
                </a:moveTo>
                <a:lnTo>
                  <a:pt x="0" y="0"/>
                </a:lnTo>
                <a:lnTo>
                  <a:pt x="0" y="227050"/>
                </a:lnTo>
                <a:lnTo>
                  <a:pt x="2712834" y="227050"/>
                </a:lnTo>
                <a:lnTo>
                  <a:pt x="2712834" y="0"/>
                </a:lnTo>
                <a:close/>
              </a:path>
            </a:pathLst>
          </a:custGeom>
          <a:solidFill>
            <a:srgbClr val="445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39788" y="808939"/>
            <a:ext cx="224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OpenSans-SemiBold"/>
                <a:cs typeface="OpenSans-SemiBold"/>
              </a:rPr>
              <a:t>FILIACIÓN</a:t>
            </a:r>
            <a:r>
              <a:rPr sz="1200" spc="-2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200" dirty="0">
                <a:solidFill>
                  <a:srgbClr val="FFFFFF"/>
                </a:solidFill>
                <a:latin typeface="OpenSans-SemiBold"/>
                <a:cs typeface="OpenSans-SemiBold"/>
              </a:rPr>
              <a:t>COMITÉ</a:t>
            </a:r>
            <a:r>
              <a:rPr sz="1200" spc="-2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OpenSans-SemiBold"/>
                <a:cs typeface="OpenSans-SemiBold"/>
              </a:rPr>
              <a:t>CIENTÍFICO</a:t>
            </a:r>
            <a:endParaRPr sz="1200">
              <a:latin typeface="OpenSans-SemiBold"/>
              <a:cs typeface="OpenSans-Semi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/>
              <a:t>VIRGINIA BELLIDO </a:t>
            </a:r>
            <a:r>
              <a:rPr spc="-10" dirty="0"/>
              <a:t>CASTAÑEDA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800" b="0" i="1" spc="-10" dirty="0">
                <a:latin typeface="Open Sans"/>
                <a:cs typeface="Open Sans"/>
              </a:rPr>
              <a:t>Especialista</a:t>
            </a:r>
            <a:r>
              <a:rPr sz="800" b="0" i="1" spc="2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30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Endocrinología</a:t>
            </a:r>
            <a:r>
              <a:rPr sz="800" b="0" i="1" spc="3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3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Nutrición.</a:t>
            </a:r>
            <a:endParaRPr sz="800" dirty="0">
              <a:latin typeface="Open Sans"/>
              <a:cs typeface="Open Sans"/>
            </a:endParaRPr>
          </a:p>
          <a:p>
            <a:pPr marL="12700" marR="923290">
              <a:lnSpc>
                <a:spcPct val="114599"/>
              </a:lnSpc>
            </a:pPr>
            <a:r>
              <a:rPr sz="800" b="0" i="1" dirty="0">
                <a:latin typeface="Open Sans"/>
                <a:cs typeface="Open Sans"/>
              </a:rPr>
              <a:t>Unidad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Gestión</a:t>
            </a:r>
            <a:r>
              <a:rPr sz="800" b="0" i="1" spc="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Clínica</a:t>
            </a:r>
            <a:r>
              <a:rPr sz="800" b="0" i="1" spc="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Endocrinología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10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Nutrición.</a:t>
            </a:r>
            <a:r>
              <a:rPr sz="800" b="0" i="1" dirty="0">
                <a:latin typeface="Open Sans"/>
                <a:cs typeface="Open Sans"/>
              </a:rPr>
              <a:t> Hospital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Universitario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Virgen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Rocío,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Sevilla.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ANA</a:t>
            </a:r>
            <a:r>
              <a:rPr spc="-15" dirty="0"/>
              <a:t> </a:t>
            </a:r>
            <a:r>
              <a:rPr dirty="0"/>
              <a:t>CHICO</a:t>
            </a:r>
            <a:r>
              <a:rPr spc="-10" dirty="0"/>
              <a:t> BALLESTEROS</a:t>
            </a: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800" b="0" i="1" dirty="0">
                <a:latin typeface="Open Sans"/>
                <a:cs typeface="Open Sans"/>
              </a:rPr>
              <a:t>Consultora </a:t>
            </a:r>
            <a:r>
              <a:rPr sz="800" b="0" i="1" spc="-10" dirty="0">
                <a:latin typeface="Open Sans"/>
                <a:cs typeface="Open Sans"/>
              </a:rPr>
              <a:t>Senior.</a:t>
            </a:r>
            <a:endParaRPr sz="800" dirty="0">
              <a:latin typeface="Open Sans"/>
              <a:cs typeface="Open Sans"/>
            </a:endParaRPr>
          </a:p>
          <a:p>
            <a:pPr marL="12700" marR="1199515">
              <a:lnSpc>
                <a:spcPct val="114599"/>
              </a:lnSpc>
            </a:pPr>
            <a:r>
              <a:rPr sz="800" b="0" i="1" dirty="0">
                <a:latin typeface="Open Sans"/>
                <a:cs typeface="Open Sans"/>
              </a:rPr>
              <a:t>Servicio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 </a:t>
            </a:r>
            <a:r>
              <a:rPr sz="800" b="0" i="1" spc="-10" dirty="0">
                <a:latin typeface="Open Sans"/>
                <a:cs typeface="Open Sans"/>
              </a:rPr>
              <a:t>Endocrinología</a:t>
            </a:r>
            <a:r>
              <a:rPr sz="800" b="0" i="1" dirty="0">
                <a:latin typeface="Open Sans"/>
                <a:cs typeface="Open Sans"/>
              </a:rPr>
              <a:t> y</a:t>
            </a:r>
            <a:r>
              <a:rPr sz="800" b="0" i="1" spc="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Nutrición, CIBER-</a:t>
            </a:r>
            <a:r>
              <a:rPr sz="800" b="0" i="1" spc="-20" dirty="0">
                <a:latin typeface="Open Sans"/>
                <a:cs typeface="Open Sans"/>
              </a:rPr>
              <a:t>BBN.</a:t>
            </a:r>
            <a:r>
              <a:rPr sz="800" b="0" i="1" dirty="0">
                <a:latin typeface="Open Sans"/>
                <a:cs typeface="Open Sans"/>
              </a:rPr>
              <a:t> Hospital</a:t>
            </a:r>
            <a:r>
              <a:rPr sz="800" b="0" i="1" spc="-2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Santa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Creu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i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Sant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Pau,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Barcelona.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</a:pPr>
            <a:r>
              <a:rPr dirty="0"/>
              <a:t>FRANCISCO</a:t>
            </a:r>
            <a:r>
              <a:rPr spc="-20" dirty="0"/>
              <a:t> </a:t>
            </a:r>
            <a:r>
              <a:rPr dirty="0"/>
              <a:t>JAVIER</a:t>
            </a:r>
            <a:r>
              <a:rPr spc="-10" dirty="0"/>
              <a:t> </a:t>
            </a:r>
            <a:r>
              <a:rPr dirty="0"/>
              <a:t>ORTEGA</a:t>
            </a:r>
            <a:r>
              <a:rPr spc="-5" dirty="0"/>
              <a:t> </a:t>
            </a:r>
            <a:r>
              <a:rPr spc="-20" dirty="0"/>
              <a:t>RÍOS</a:t>
            </a:r>
          </a:p>
          <a:p>
            <a:pPr marL="12700" marR="430530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Médico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Familia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Centro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Salud</a:t>
            </a:r>
            <a:r>
              <a:rPr sz="800" b="0" i="1" spc="-10" dirty="0">
                <a:latin typeface="Open Sans"/>
                <a:cs typeface="Open Sans"/>
              </a:rPr>
              <a:t> “Campos-</a:t>
            </a:r>
            <a:r>
              <a:rPr sz="800" b="0" i="1" dirty="0">
                <a:latin typeface="Open Sans"/>
                <a:cs typeface="Open Sans"/>
              </a:rPr>
              <a:t>Lampreana”,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Zamora.</a:t>
            </a:r>
            <a:r>
              <a:rPr sz="800" b="0" i="1" dirty="0">
                <a:latin typeface="Open Sans"/>
                <a:cs typeface="Open Sans"/>
              </a:rPr>
              <a:t> Coordinador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 redGDPS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Castilla y </a:t>
            </a:r>
            <a:r>
              <a:rPr sz="800" b="0" i="1" spc="-10" dirty="0">
                <a:latin typeface="Open Sans"/>
                <a:cs typeface="Open Sans"/>
              </a:rPr>
              <a:t>León.</a:t>
            </a:r>
            <a:endParaRPr sz="8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b="0" i="1" dirty="0">
                <a:latin typeface="Open Sans"/>
                <a:cs typeface="Open Sans"/>
              </a:rPr>
              <a:t>Miembro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Grupo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Trabajo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Atención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Primaria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Prediabetes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20" dirty="0">
                <a:latin typeface="Open Sans"/>
                <a:cs typeface="Open Sans"/>
              </a:rPr>
              <a:t>SED.</a:t>
            </a:r>
            <a:endParaRPr sz="8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M.ª</a:t>
            </a:r>
            <a:r>
              <a:rPr spc="-5" dirty="0"/>
              <a:t> </a:t>
            </a:r>
            <a:r>
              <a:rPr dirty="0"/>
              <a:t>EVA</a:t>
            </a:r>
            <a:r>
              <a:rPr spc="-5" dirty="0"/>
              <a:t> </a:t>
            </a:r>
            <a:r>
              <a:rPr dirty="0"/>
              <a:t>SÁEZ </a:t>
            </a:r>
            <a:r>
              <a:rPr spc="-10" dirty="0"/>
              <a:t>TORRALBA</a:t>
            </a:r>
          </a:p>
          <a:p>
            <a:pPr marL="12700" marR="805815">
              <a:lnSpc>
                <a:spcPct val="114599"/>
              </a:lnSpc>
              <a:spcBef>
                <a:spcPts val="380"/>
              </a:spcBef>
            </a:pPr>
            <a:r>
              <a:rPr sz="800" b="0" i="1" dirty="0">
                <a:latin typeface="Open Sans"/>
                <a:cs typeface="Open Sans"/>
              </a:rPr>
              <a:t>Enfermera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Especialista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Atención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Familiar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10" dirty="0">
                <a:latin typeface="Open Sans"/>
                <a:cs typeface="Open Sans"/>
              </a:rPr>
              <a:t>Comunitaria.</a:t>
            </a:r>
            <a:r>
              <a:rPr sz="800" b="0" i="1" dirty="0">
                <a:latin typeface="Open Sans"/>
                <a:cs typeface="Open Sans"/>
              </a:rPr>
              <a:t> Centro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Salud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Buenavista,</a:t>
            </a:r>
            <a:r>
              <a:rPr sz="800" b="0" i="1" spc="-10" dirty="0">
                <a:latin typeface="Open Sans"/>
                <a:cs typeface="Open Sans"/>
              </a:rPr>
              <a:t> Toledo.</a:t>
            </a:r>
            <a:endParaRPr sz="800" dirty="0">
              <a:latin typeface="Open Sans"/>
              <a:cs typeface="Open Sans"/>
            </a:endParaRPr>
          </a:p>
          <a:p>
            <a:pPr marL="12700" marR="201295">
              <a:lnSpc>
                <a:spcPct val="114599"/>
              </a:lnSpc>
            </a:pPr>
            <a:r>
              <a:rPr sz="800" b="0" i="1" dirty="0">
                <a:latin typeface="Open Sans"/>
                <a:cs typeface="Open Sans"/>
              </a:rPr>
              <a:t>Enfermera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Educadora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del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Área</a:t>
            </a:r>
            <a:r>
              <a:rPr sz="800" b="0" i="1" spc="-2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Cardiovascular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y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Diabetes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1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la</a:t>
            </a:r>
            <a:r>
              <a:rPr sz="800" b="0" i="1" spc="-10" dirty="0">
                <a:latin typeface="Open Sans"/>
                <a:cs typeface="Open Sans"/>
              </a:rPr>
              <a:t> SEMG.</a:t>
            </a:r>
            <a:r>
              <a:rPr sz="800" b="0" i="1" dirty="0">
                <a:latin typeface="Open Sans"/>
                <a:cs typeface="Open Sans"/>
              </a:rPr>
              <a:t> Máster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en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el</a:t>
            </a:r>
            <a:r>
              <a:rPr sz="800" b="0" i="1" spc="-10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Manejo Integral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dirty="0">
                <a:latin typeface="Open Sans"/>
                <a:cs typeface="Open Sans"/>
              </a:rPr>
              <a:t>de</a:t>
            </a:r>
            <a:r>
              <a:rPr sz="800" b="0" i="1" spc="-5" dirty="0">
                <a:latin typeface="Open Sans"/>
                <a:cs typeface="Open Sans"/>
              </a:rPr>
              <a:t> </a:t>
            </a:r>
            <a:r>
              <a:rPr sz="800" b="0" i="1" spc="-20" dirty="0">
                <a:latin typeface="Open Sans"/>
                <a:cs typeface="Open Sans"/>
              </a:rPr>
              <a:t>DM2.</a:t>
            </a:r>
            <a:endParaRPr sz="800" dirty="0">
              <a:latin typeface="Open Sans"/>
              <a:cs typeface="Open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1558" y="3618478"/>
            <a:ext cx="3356610" cy="0"/>
          </a:xfrm>
          <a:custGeom>
            <a:avLst/>
            <a:gdLst/>
            <a:ahLst/>
            <a:cxnLst/>
            <a:rect l="l" t="t" r="r" b="b"/>
            <a:pathLst>
              <a:path w="3356610">
                <a:moveTo>
                  <a:pt x="0" y="0"/>
                </a:moveTo>
                <a:lnTo>
                  <a:pt x="3356089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01799" cy="2828124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141558" y="1983654"/>
            <a:ext cx="3356610" cy="0"/>
          </a:xfrm>
          <a:custGeom>
            <a:avLst/>
            <a:gdLst/>
            <a:ahLst/>
            <a:cxnLst/>
            <a:rect l="l" t="t" r="r" b="b"/>
            <a:pathLst>
              <a:path w="3356610">
                <a:moveTo>
                  <a:pt x="0" y="0"/>
                </a:moveTo>
                <a:lnTo>
                  <a:pt x="3356089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1558" y="2807852"/>
            <a:ext cx="3356610" cy="0"/>
          </a:xfrm>
          <a:custGeom>
            <a:avLst/>
            <a:gdLst/>
            <a:ahLst/>
            <a:cxnLst/>
            <a:rect l="l" t="t" r="r" b="b"/>
            <a:pathLst>
              <a:path w="3356610">
                <a:moveTo>
                  <a:pt x="0" y="0"/>
                </a:moveTo>
                <a:lnTo>
                  <a:pt x="3356089" y="0"/>
                </a:lnTo>
              </a:path>
            </a:pathLst>
          </a:custGeom>
          <a:ln w="7238">
            <a:solidFill>
              <a:srgbClr val="009C8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7970" y="4174591"/>
            <a:ext cx="1356029" cy="9698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63707" y="414077"/>
            <a:ext cx="292100" cy="1451610"/>
            <a:chOff x="2563707" y="414077"/>
            <a:chExt cx="292100" cy="1451610"/>
          </a:xfrm>
        </p:grpSpPr>
        <p:sp>
          <p:nvSpPr>
            <p:cNvPr id="3" name="object 3"/>
            <p:cNvSpPr/>
            <p:nvPr/>
          </p:nvSpPr>
          <p:spPr>
            <a:xfrm>
              <a:off x="2711340" y="591730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h="1273810">
                  <a:moveTo>
                    <a:pt x="0" y="0"/>
                  </a:moveTo>
                  <a:lnTo>
                    <a:pt x="0" y="1273429"/>
                  </a:lnTo>
                </a:path>
              </a:pathLst>
            </a:custGeom>
            <a:ln w="8788">
              <a:solidFill>
                <a:srgbClr val="439F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63707" y="414077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45948" y="0"/>
                  </a:moveTo>
                  <a:lnTo>
                    <a:pt x="99816" y="7440"/>
                  </a:lnTo>
                  <a:lnTo>
                    <a:pt x="59752" y="28159"/>
                  </a:lnTo>
                  <a:lnTo>
                    <a:pt x="28159" y="59752"/>
                  </a:lnTo>
                  <a:lnTo>
                    <a:pt x="7440" y="99816"/>
                  </a:lnTo>
                  <a:lnTo>
                    <a:pt x="0" y="145948"/>
                  </a:lnTo>
                  <a:lnTo>
                    <a:pt x="7440" y="192080"/>
                  </a:lnTo>
                  <a:lnTo>
                    <a:pt x="28159" y="232144"/>
                  </a:lnTo>
                  <a:lnTo>
                    <a:pt x="59752" y="263737"/>
                  </a:lnTo>
                  <a:lnTo>
                    <a:pt x="99816" y="284456"/>
                  </a:lnTo>
                  <a:lnTo>
                    <a:pt x="145948" y="291896"/>
                  </a:lnTo>
                  <a:lnTo>
                    <a:pt x="192080" y="284456"/>
                  </a:lnTo>
                  <a:lnTo>
                    <a:pt x="232144" y="263737"/>
                  </a:lnTo>
                  <a:lnTo>
                    <a:pt x="263737" y="232144"/>
                  </a:lnTo>
                  <a:lnTo>
                    <a:pt x="284456" y="192080"/>
                  </a:lnTo>
                  <a:lnTo>
                    <a:pt x="291896" y="145948"/>
                  </a:lnTo>
                  <a:lnTo>
                    <a:pt x="284456" y="99816"/>
                  </a:lnTo>
                  <a:lnTo>
                    <a:pt x="263737" y="59752"/>
                  </a:lnTo>
                  <a:lnTo>
                    <a:pt x="232144" y="28159"/>
                  </a:lnTo>
                  <a:lnTo>
                    <a:pt x="192080" y="7440"/>
                  </a:lnTo>
                  <a:lnTo>
                    <a:pt x="145948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896708" y="418890"/>
            <a:ext cx="321691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445565"/>
                </a:solidFill>
                <a:latin typeface="Open Sans"/>
                <a:cs typeface="Open Sans"/>
              </a:rPr>
              <a:t>ELEVADA</a:t>
            </a:r>
            <a:r>
              <a:rPr sz="1350" b="1" spc="70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350" b="1" dirty="0">
                <a:solidFill>
                  <a:srgbClr val="445565"/>
                </a:solidFill>
                <a:latin typeface="Open Sans"/>
                <a:cs typeface="Open Sans"/>
              </a:rPr>
              <a:t>VARIABILIDAD</a:t>
            </a:r>
            <a:r>
              <a:rPr sz="1350" b="1" spc="65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350" spc="-10" dirty="0">
                <a:solidFill>
                  <a:srgbClr val="445565"/>
                </a:solidFill>
                <a:latin typeface="Open Sans"/>
                <a:cs typeface="Open Sans"/>
              </a:rPr>
              <a:t>(CV&gt;36%)</a:t>
            </a:r>
            <a:endParaRPr sz="1350" dirty="0">
              <a:latin typeface="Open Sans"/>
              <a:cs typeface="Open San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933636" y="673760"/>
          <a:ext cx="3533140" cy="1156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Horarios e ingestas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variables.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175" marB="0">
                    <a:lnR w="6350">
                      <a:solidFill>
                        <a:srgbClr val="439F95"/>
                      </a:solidFill>
                      <a:prstDash val="solid"/>
                    </a:lnR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Actividad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física variable en intensidad y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momento.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2476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Inadecuada técnica de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inyección.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2349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Omisión de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dosis.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2984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Ingestas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intermedias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sin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insulina.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2857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Lipodistroﬁas.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26670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3570" y="715876"/>
            <a:ext cx="85369" cy="8536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3570" y="1109771"/>
            <a:ext cx="85369" cy="8536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3570" y="1302803"/>
            <a:ext cx="85369" cy="8536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3570" y="911278"/>
            <a:ext cx="85369" cy="8536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3570" y="1506759"/>
            <a:ext cx="85369" cy="8536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3570" y="1708098"/>
            <a:ext cx="85369" cy="8536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512622" y="2575509"/>
            <a:ext cx="998855" cy="59690"/>
            <a:chOff x="512622" y="2575509"/>
            <a:chExt cx="998855" cy="59690"/>
          </a:xfrm>
        </p:grpSpPr>
        <p:sp>
          <p:nvSpPr>
            <p:cNvPr id="14" name="object 14"/>
            <p:cNvSpPr/>
            <p:nvPr/>
          </p:nvSpPr>
          <p:spPr>
            <a:xfrm>
              <a:off x="512622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4956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78598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9938" y="2196882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800">
              <a:latin typeface="Open Sans"/>
              <a:cs typeface="Open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557617" y="2040224"/>
            <a:ext cx="292100" cy="2871470"/>
            <a:chOff x="2557617" y="2040224"/>
            <a:chExt cx="292100" cy="2871470"/>
          </a:xfrm>
        </p:grpSpPr>
        <p:sp>
          <p:nvSpPr>
            <p:cNvPr id="21" name="object 21"/>
            <p:cNvSpPr/>
            <p:nvPr/>
          </p:nvSpPr>
          <p:spPr>
            <a:xfrm>
              <a:off x="2705251" y="2120818"/>
              <a:ext cx="0" cy="2790825"/>
            </a:xfrm>
            <a:custGeom>
              <a:avLst/>
              <a:gdLst/>
              <a:ahLst/>
              <a:cxnLst/>
              <a:rect l="l" t="t" r="r" b="b"/>
              <a:pathLst>
                <a:path h="2790825">
                  <a:moveTo>
                    <a:pt x="0" y="0"/>
                  </a:moveTo>
                  <a:lnTo>
                    <a:pt x="0" y="2790723"/>
                  </a:lnTo>
                </a:path>
              </a:pathLst>
            </a:custGeom>
            <a:ln w="8788">
              <a:solidFill>
                <a:srgbClr val="439F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57617" y="2040224"/>
              <a:ext cx="292100" cy="292100"/>
            </a:xfrm>
            <a:custGeom>
              <a:avLst/>
              <a:gdLst/>
              <a:ahLst/>
              <a:cxnLst/>
              <a:rect l="l" t="t" r="r" b="b"/>
              <a:pathLst>
                <a:path w="292100" h="292100">
                  <a:moveTo>
                    <a:pt x="145948" y="0"/>
                  </a:moveTo>
                  <a:lnTo>
                    <a:pt x="99816" y="7440"/>
                  </a:lnTo>
                  <a:lnTo>
                    <a:pt x="59752" y="28159"/>
                  </a:lnTo>
                  <a:lnTo>
                    <a:pt x="28159" y="59752"/>
                  </a:lnTo>
                  <a:lnTo>
                    <a:pt x="7440" y="99816"/>
                  </a:lnTo>
                  <a:lnTo>
                    <a:pt x="0" y="145948"/>
                  </a:lnTo>
                  <a:lnTo>
                    <a:pt x="7440" y="192080"/>
                  </a:lnTo>
                  <a:lnTo>
                    <a:pt x="28159" y="232144"/>
                  </a:lnTo>
                  <a:lnTo>
                    <a:pt x="59752" y="263737"/>
                  </a:lnTo>
                  <a:lnTo>
                    <a:pt x="99816" y="284456"/>
                  </a:lnTo>
                  <a:lnTo>
                    <a:pt x="145948" y="291896"/>
                  </a:lnTo>
                  <a:lnTo>
                    <a:pt x="192080" y="284456"/>
                  </a:lnTo>
                  <a:lnTo>
                    <a:pt x="232144" y="263737"/>
                  </a:lnTo>
                  <a:lnTo>
                    <a:pt x="263737" y="232144"/>
                  </a:lnTo>
                  <a:lnTo>
                    <a:pt x="284456" y="192080"/>
                  </a:lnTo>
                  <a:lnTo>
                    <a:pt x="291896" y="145948"/>
                  </a:lnTo>
                  <a:lnTo>
                    <a:pt x="284456" y="99816"/>
                  </a:lnTo>
                  <a:lnTo>
                    <a:pt x="263737" y="59752"/>
                  </a:lnTo>
                  <a:lnTo>
                    <a:pt x="232144" y="28159"/>
                  </a:lnTo>
                  <a:lnTo>
                    <a:pt x="192080" y="7440"/>
                  </a:lnTo>
                  <a:lnTo>
                    <a:pt x="145948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90644" y="2045036"/>
            <a:ext cx="3209925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445565"/>
                </a:solidFill>
                <a:latin typeface="Open Sans"/>
                <a:cs typeface="Open Sans"/>
              </a:rPr>
              <a:t>HIPERGLUCEMIA</a:t>
            </a:r>
            <a:r>
              <a:rPr sz="1350" b="1" spc="45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350" spc="-10" dirty="0">
                <a:solidFill>
                  <a:srgbClr val="445565"/>
                </a:solidFill>
                <a:latin typeface="Open Sans"/>
                <a:cs typeface="Open Sans"/>
              </a:rPr>
              <a:t>(TAR&gt;OBJETIVOS)</a:t>
            </a:r>
            <a:endParaRPr sz="1350" dirty="0">
              <a:latin typeface="Open Sans"/>
              <a:cs typeface="Open San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36570" y="2470162"/>
            <a:ext cx="3508375" cy="705485"/>
            <a:chOff x="2936570" y="2470162"/>
            <a:chExt cx="3508375" cy="705485"/>
          </a:xfrm>
        </p:grpSpPr>
        <p:sp>
          <p:nvSpPr>
            <p:cNvPr id="25" name="object 25"/>
            <p:cNvSpPr/>
            <p:nvPr/>
          </p:nvSpPr>
          <p:spPr>
            <a:xfrm>
              <a:off x="2936570" y="2470162"/>
              <a:ext cx="3508375" cy="506095"/>
            </a:xfrm>
            <a:custGeom>
              <a:avLst/>
              <a:gdLst/>
              <a:ahLst/>
              <a:cxnLst/>
              <a:rect l="l" t="t" r="r" b="b"/>
              <a:pathLst>
                <a:path w="3508375" h="506094">
                  <a:moveTo>
                    <a:pt x="3508375" y="190055"/>
                  </a:moveTo>
                  <a:lnTo>
                    <a:pt x="0" y="190055"/>
                  </a:lnTo>
                  <a:lnTo>
                    <a:pt x="0" y="505625"/>
                  </a:lnTo>
                  <a:lnTo>
                    <a:pt x="3508375" y="505625"/>
                  </a:lnTo>
                  <a:lnTo>
                    <a:pt x="3508375" y="190055"/>
                  </a:lnTo>
                  <a:close/>
                </a:path>
                <a:path w="3508375" h="506094">
                  <a:moveTo>
                    <a:pt x="3508375" y="0"/>
                  </a:moveTo>
                  <a:lnTo>
                    <a:pt x="0" y="0"/>
                  </a:lnTo>
                  <a:lnTo>
                    <a:pt x="0" y="164515"/>
                  </a:lnTo>
                  <a:lnTo>
                    <a:pt x="3508375" y="164515"/>
                  </a:lnTo>
                  <a:lnTo>
                    <a:pt x="3508375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936570" y="3010738"/>
              <a:ext cx="3508375" cy="165100"/>
            </a:xfrm>
            <a:custGeom>
              <a:avLst/>
              <a:gdLst/>
              <a:ahLst/>
              <a:cxnLst/>
              <a:rect l="l" t="t" r="r" b="b"/>
              <a:pathLst>
                <a:path w="3508375" h="165100">
                  <a:moveTo>
                    <a:pt x="3508375" y="0"/>
                  </a:moveTo>
                  <a:lnTo>
                    <a:pt x="0" y="0"/>
                  </a:lnTo>
                  <a:lnTo>
                    <a:pt x="0" y="164515"/>
                  </a:lnTo>
                  <a:lnTo>
                    <a:pt x="3508375" y="164515"/>
                  </a:lnTo>
                  <a:lnTo>
                    <a:pt x="3508375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932595" y="2318512"/>
            <a:ext cx="1027430" cy="13525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508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40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NOCTURNA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2509504"/>
            <a:ext cx="85369" cy="8536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2717430"/>
            <a:ext cx="85369" cy="8536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3048548"/>
            <a:ext cx="85369" cy="85369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936570" y="3437293"/>
            <a:ext cx="3508375" cy="363220"/>
          </a:xfrm>
          <a:custGeom>
            <a:avLst/>
            <a:gdLst/>
            <a:ahLst/>
            <a:cxnLst/>
            <a:rect l="l" t="t" r="r" b="b"/>
            <a:pathLst>
              <a:path w="3508375" h="363220">
                <a:moveTo>
                  <a:pt x="3508375" y="198501"/>
                </a:moveTo>
                <a:lnTo>
                  <a:pt x="0" y="198501"/>
                </a:lnTo>
                <a:lnTo>
                  <a:pt x="0" y="363004"/>
                </a:lnTo>
                <a:lnTo>
                  <a:pt x="3508375" y="363004"/>
                </a:lnTo>
                <a:lnTo>
                  <a:pt x="3508375" y="198501"/>
                </a:lnTo>
                <a:close/>
              </a:path>
              <a:path w="3508375" h="363220">
                <a:moveTo>
                  <a:pt x="3508375" y="0"/>
                </a:moveTo>
                <a:lnTo>
                  <a:pt x="0" y="0"/>
                </a:lnTo>
                <a:lnTo>
                  <a:pt x="0" y="164515"/>
                </a:lnTo>
                <a:lnTo>
                  <a:pt x="3508375" y="164515"/>
                </a:lnTo>
                <a:lnTo>
                  <a:pt x="3508375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32595" y="3265888"/>
            <a:ext cx="1027430" cy="135255"/>
          </a:xfrm>
          <a:custGeom>
            <a:avLst/>
            <a:gdLst/>
            <a:ahLst/>
            <a:cxnLst/>
            <a:rect l="l" t="t" r="r" b="b"/>
            <a:pathLst>
              <a:path w="1027429" h="135254">
                <a:moveTo>
                  <a:pt x="1026896" y="0"/>
                </a:moveTo>
                <a:lnTo>
                  <a:pt x="0" y="0"/>
                </a:lnTo>
                <a:lnTo>
                  <a:pt x="0" y="134683"/>
                </a:lnTo>
                <a:lnTo>
                  <a:pt x="1026896" y="134683"/>
                </a:lnTo>
                <a:lnTo>
                  <a:pt x="1026896" y="0"/>
                </a:lnTo>
                <a:close/>
              </a:path>
            </a:pathLst>
          </a:custGeom>
          <a:solidFill>
            <a:srgbClr val="445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3478580"/>
            <a:ext cx="85369" cy="8536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3692653"/>
            <a:ext cx="85369" cy="85369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2936824" y="3902377"/>
            <a:ext cx="1027430" cy="135255"/>
          </a:xfrm>
          <a:custGeom>
            <a:avLst/>
            <a:gdLst/>
            <a:ahLst/>
            <a:cxnLst/>
            <a:rect l="l" t="t" r="r" b="b"/>
            <a:pathLst>
              <a:path w="1027429" h="135254">
                <a:moveTo>
                  <a:pt x="1026896" y="0"/>
                </a:moveTo>
                <a:lnTo>
                  <a:pt x="0" y="0"/>
                </a:lnTo>
                <a:lnTo>
                  <a:pt x="0" y="134683"/>
                </a:lnTo>
                <a:lnTo>
                  <a:pt x="1026896" y="134683"/>
                </a:lnTo>
                <a:lnTo>
                  <a:pt x="1026896" y="0"/>
                </a:lnTo>
                <a:close/>
              </a:path>
            </a:pathLst>
          </a:custGeom>
          <a:solidFill>
            <a:srgbClr val="445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36570" y="4700054"/>
            <a:ext cx="3508375" cy="165100"/>
          </a:xfrm>
          <a:custGeom>
            <a:avLst/>
            <a:gdLst/>
            <a:ahLst/>
            <a:cxnLst/>
            <a:rect l="l" t="t" r="r" b="b"/>
            <a:pathLst>
              <a:path w="3508375" h="165100">
                <a:moveTo>
                  <a:pt x="3508375" y="0"/>
                </a:moveTo>
                <a:lnTo>
                  <a:pt x="0" y="0"/>
                </a:lnTo>
                <a:lnTo>
                  <a:pt x="0" y="164515"/>
                </a:lnTo>
                <a:lnTo>
                  <a:pt x="3508375" y="164515"/>
                </a:lnTo>
                <a:lnTo>
                  <a:pt x="3508375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40166" y="488357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743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60331" y="4883575"/>
            <a:ext cx="3457575" cy="0"/>
          </a:xfrm>
          <a:custGeom>
            <a:avLst/>
            <a:gdLst/>
            <a:ahLst/>
            <a:cxnLst/>
            <a:rect l="l" t="t" r="r" b="b"/>
            <a:pathLst>
              <a:path w="3457575">
                <a:moveTo>
                  <a:pt x="0" y="0"/>
                </a:moveTo>
                <a:lnTo>
                  <a:pt x="3457130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24173" y="4883575"/>
            <a:ext cx="6985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743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36824" y="4537183"/>
            <a:ext cx="1705610" cy="135255"/>
          </a:xfrm>
          <a:custGeom>
            <a:avLst/>
            <a:gdLst/>
            <a:ahLst/>
            <a:cxnLst/>
            <a:rect l="l" t="t" r="r" b="b"/>
            <a:pathLst>
              <a:path w="1705610" h="135254">
                <a:moveTo>
                  <a:pt x="1705165" y="0"/>
                </a:moveTo>
                <a:lnTo>
                  <a:pt x="0" y="0"/>
                </a:lnTo>
                <a:lnTo>
                  <a:pt x="0" y="134683"/>
                </a:lnTo>
                <a:lnTo>
                  <a:pt x="1705165" y="134683"/>
                </a:lnTo>
                <a:lnTo>
                  <a:pt x="1705165" y="0"/>
                </a:lnTo>
                <a:close/>
              </a:path>
            </a:pathLst>
          </a:custGeom>
          <a:solidFill>
            <a:srgbClr val="445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4125928"/>
            <a:ext cx="85369" cy="85369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4319886"/>
            <a:ext cx="85369" cy="85369"/>
          </a:xfrm>
          <a:prstGeom prst="rect">
            <a:avLst/>
          </a:prstGeom>
        </p:spPr>
      </p:pic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6507492" y="676694"/>
          <a:ext cx="1424305" cy="113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6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700" b="1" spc="-25" dirty="0">
                          <a:solidFill>
                            <a:srgbClr val="F53E00"/>
                          </a:solidFill>
                          <a:latin typeface="Open Sans"/>
                          <a:cs typeface="Open Sans"/>
                        </a:rPr>
                        <a:t>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1435" marB="0"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700" b="1" spc="-25" dirty="0">
                          <a:solidFill>
                            <a:srgbClr val="F53E00"/>
                          </a:solidFill>
                          <a:latin typeface="Open Sans"/>
                          <a:cs typeface="Open Sans"/>
                        </a:rPr>
                        <a:t>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47625" marB="0"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700" b="1" spc="-25" dirty="0">
                          <a:solidFill>
                            <a:srgbClr val="F53E00"/>
                          </a:solidFill>
                          <a:latin typeface="Open Sans"/>
                          <a:cs typeface="Open Sans"/>
                        </a:rPr>
                        <a:t>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65405" marB="0"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700" b="1" spc="-25" dirty="0">
                          <a:solidFill>
                            <a:srgbClr val="F53E00"/>
                          </a:solidFill>
                          <a:latin typeface="Open Sans"/>
                          <a:cs typeface="Open Sans"/>
                        </a:rPr>
                        <a:t>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7785" marB="0"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b="1" spc="-25" dirty="0">
                          <a:solidFill>
                            <a:srgbClr val="F53E00"/>
                          </a:solidFill>
                          <a:latin typeface="Open Sans"/>
                          <a:cs typeface="Open Sans"/>
                        </a:rPr>
                        <a:t>NO</a:t>
                      </a:r>
                      <a:endParaRPr sz="700">
                        <a:latin typeface="Open Sans"/>
                        <a:cs typeface="Open Sans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700" b="1" spc="-25" dirty="0">
                          <a:solidFill>
                            <a:srgbClr val="F53E00"/>
                          </a:solidFill>
                          <a:latin typeface="Open Sans"/>
                          <a:cs typeface="Open Sans"/>
                        </a:rPr>
                        <a:t>NO</a:t>
                      </a:r>
                      <a:endParaRPr sz="700" dirty="0">
                        <a:latin typeface="Open Sans"/>
                        <a:cs typeface="Open Sans"/>
                      </a:endParaRPr>
                    </a:p>
                  </a:txBody>
                  <a:tcPr marL="0" marR="0" marT="59690" marB="0">
                    <a:lnT w="6350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8" name="object 48"/>
          <p:cNvGrpSpPr/>
          <p:nvPr/>
        </p:nvGrpSpPr>
        <p:grpSpPr>
          <a:xfrm>
            <a:off x="6508805" y="1832850"/>
            <a:ext cx="1417955" cy="6350"/>
            <a:chOff x="6508805" y="1832850"/>
            <a:chExt cx="1417955" cy="6350"/>
          </a:xfrm>
        </p:grpSpPr>
        <p:sp>
          <p:nvSpPr>
            <p:cNvPr id="49" name="object 49"/>
            <p:cNvSpPr/>
            <p:nvPr/>
          </p:nvSpPr>
          <p:spPr>
            <a:xfrm>
              <a:off x="6508805" y="183578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43" y="0"/>
                  </a:lnTo>
                </a:path>
              </a:pathLst>
            </a:custGeom>
            <a:ln w="5867">
              <a:solidFill>
                <a:srgbClr val="009E91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28918" y="1835783"/>
              <a:ext cx="1384935" cy="0"/>
            </a:xfrm>
            <a:custGeom>
              <a:avLst/>
              <a:gdLst/>
              <a:ahLst/>
              <a:cxnLst/>
              <a:rect l="l" t="t" r="r" b="b"/>
              <a:pathLst>
                <a:path w="1384934">
                  <a:moveTo>
                    <a:pt x="0" y="0"/>
                  </a:moveTo>
                  <a:lnTo>
                    <a:pt x="1384325" y="0"/>
                  </a:lnTo>
                </a:path>
              </a:pathLst>
            </a:custGeom>
            <a:ln w="5867">
              <a:solidFill>
                <a:srgbClr val="009E91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19931" y="1835783"/>
              <a:ext cx="6985" cy="0"/>
            </a:xfrm>
            <a:custGeom>
              <a:avLst/>
              <a:gdLst/>
              <a:ahLst/>
              <a:cxnLst/>
              <a:rect l="l" t="t" r="r" b="b"/>
              <a:pathLst>
                <a:path w="6984">
                  <a:moveTo>
                    <a:pt x="0" y="0"/>
                  </a:moveTo>
                  <a:lnTo>
                    <a:pt x="6743" y="0"/>
                  </a:lnTo>
                </a:path>
              </a:pathLst>
            </a:custGeom>
            <a:ln w="5867">
              <a:solidFill>
                <a:srgbClr val="009E91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/>
          <p:nvPr/>
        </p:nvSpPr>
        <p:spPr>
          <a:xfrm>
            <a:off x="6508804" y="2645242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866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07492" y="3010738"/>
            <a:ext cx="1424305" cy="165100"/>
          </a:xfrm>
          <a:custGeom>
            <a:avLst/>
            <a:gdLst/>
            <a:ahLst/>
            <a:cxnLst/>
            <a:rect l="l" t="t" r="r" b="b"/>
            <a:pathLst>
              <a:path w="1424304" h="165100">
                <a:moveTo>
                  <a:pt x="1424266" y="0"/>
                </a:moveTo>
                <a:lnTo>
                  <a:pt x="0" y="0"/>
                </a:lnTo>
                <a:lnTo>
                  <a:pt x="0" y="164515"/>
                </a:lnTo>
                <a:lnTo>
                  <a:pt x="1424266" y="164515"/>
                </a:lnTo>
                <a:lnTo>
                  <a:pt x="1424266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08804" y="2995773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866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08804" y="3190044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866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507492" y="3635781"/>
            <a:ext cx="1424305" cy="165100"/>
          </a:xfrm>
          <a:custGeom>
            <a:avLst/>
            <a:gdLst/>
            <a:ahLst/>
            <a:cxnLst/>
            <a:rect l="l" t="t" r="r" b="b"/>
            <a:pathLst>
              <a:path w="1424304" h="165100">
                <a:moveTo>
                  <a:pt x="1424266" y="0"/>
                </a:moveTo>
                <a:lnTo>
                  <a:pt x="0" y="0"/>
                </a:lnTo>
                <a:lnTo>
                  <a:pt x="0" y="164515"/>
                </a:lnTo>
                <a:lnTo>
                  <a:pt x="1424266" y="164515"/>
                </a:lnTo>
                <a:lnTo>
                  <a:pt x="1424266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508804" y="3620818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866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08804" y="3819311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866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07492" y="4269283"/>
            <a:ext cx="1424305" cy="165100"/>
          </a:xfrm>
          <a:custGeom>
            <a:avLst/>
            <a:gdLst/>
            <a:ahLst/>
            <a:cxnLst/>
            <a:rect l="l" t="t" r="r" b="b"/>
            <a:pathLst>
              <a:path w="1424304" h="165100">
                <a:moveTo>
                  <a:pt x="1424266" y="0"/>
                </a:moveTo>
                <a:lnTo>
                  <a:pt x="0" y="0"/>
                </a:lnTo>
                <a:lnTo>
                  <a:pt x="0" y="164515"/>
                </a:lnTo>
                <a:lnTo>
                  <a:pt x="1424266" y="164515"/>
                </a:lnTo>
                <a:lnTo>
                  <a:pt x="1424266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08804" y="4254309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866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08804" y="4452803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866" y="0"/>
                </a:lnTo>
              </a:path>
            </a:pathLst>
          </a:custGeom>
          <a:ln w="5867">
            <a:solidFill>
              <a:srgbClr val="009E91"/>
            </a:solidFill>
            <a:prstDash val="solid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65"/>
          <p:cNvGrpSpPr/>
          <p:nvPr/>
        </p:nvGrpSpPr>
        <p:grpSpPr>
          <a:xfrm>
            <a:off x="6507492" y="4700054"/>
            <a:ext cx="1424305" cy="186690"/>
            <a:chOff x="6507492" y="4700054"/>
            <a:chExt cx="1424305" cy="186690"/>
          </a:xfrm>
        </p:grpSpPr>
        <p:sp>
          <p:nvSpPr>
            <p:cNvPr id="66" name="object 66"/>
            <p:cNvSpPr/>
            <p:nvPr/>
          </p:nvSpPr>
          <p:spPr>
            <a:xfrm>
              <a:off x="6507492" y="4700054"/>
              <a:ext cx="1424305" cy="165100"/>
            </a:xfrm>
            <a:custGeom>
              <a:avLst/>
              <a:gdLst/>
              <a:ahLst/>
              <a:cxnLst/>
              <a:rect l="l" t="t" r="r" b="b"/>
              <a:pathLst>
                <a:path w="1424304" h="165100">
                  <a:moveTo>
                    <a:pt x="1424266" y="0"/>
                  </a:moveTo>
                  <a:lnTo>
                    <a:pt x="0" y="0"/>
                  </a:lnTo>
                  <a:lnTo>
                    <a:pt x="0" y="164515"/>
                  </a:lnTo>
                  <a:lnTo>
                    <a:pt x="1424266" y="164515"/>
                  </a:lnTo>
                  <a:lnTo>
                    <a:pt x="1424266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08804" y="4883576"/>
              <a:ext cx="1417955" cy="0"/>
            </a:xfrm>
            <a:custGeom>
              <a:avLst/>
              <a:gdLst/>
              <a:ahLst/>
              <a:cxnLst/>
              <a:rect l="l" t="t" r="r" b="b"/>
              <a:pathLst>
                <a:path w="1417954">
                  <a:moveTo>
                    <a:pt x="0" y="0"/>
                  </a:moveTo>
                  <a:lnTo>
                    <a:pt x="1417866" y="0"/>
                  </a:lnTo>
                </a:path>
              </a:pathLst>
            </a:custGeom>
            <a:ln w="5867">
              <a:solidFill>
                <a:srgbClr val="009E91"/>
              </a:solidFill>
              <a:prstDash val="soli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8" name="object 6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528" y="4749886"/>
            <a:ext cx="85369" cy="85369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6507492" y="2470162"/>
            <a:ext cx="1424305" cy="17272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746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95"/>
              </a:spcBef>
            </a:pPr>
            <a:r>
              <a:rPr sz="7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567282" y="3025504"/>
            <a:ext cx="17653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567282" y="3650551"/>
            <a:ext cx="17653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567282" y="4269969"/>
            <a:ext cx="176530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07492" y="2648176"/>
            <a:ext cx="1424305" cy="344805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Times New Roman"/>
              <a:cs typeface="Times New Roman"/>
            </a:endParaRPr>
          </a:p>
          <a:p>
            <a:pPr marL="72390">
              <a:lnSpc>
                <a:spcPct val="100000"/>
              </a:lnSpc>
            </a:pPr>
            <a:r>
              <a:rPr sz="7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507492" y="4070782"/>
            <a:ext cx="1424305" cy="180975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4635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365"/>
              </a:spcBef>
            </a:pPr>
            <a:r>
              <a:rPr sz="700" b="1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r>
              <a:rPr sz="700" b="1" spc="70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700" b="1" dirty="0">
                <a:solidFill>
                  <a:srgbClr val="F53E00"/>
                </a:solidFill>
                <a:latin typeface="Open Sans"/>
                <a:cs typeface="Open Sans"/>
              </a:rPr>
              <a:t>EN</a:t>
            </a:r>
            <a:r>
              <a:rPr sz="700" b="1" spc="75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700" b="1" dirty="0">
                <a:solidFill>
                  <a:srgbClr val="F53E00"/>
                </a:solidFill>
                <a:latin typeface="Open Sans"/>
                <a:cs typeface="Open Sans"/>
              </a:rPr>
              <a:t>DESAYUNO</a:t>
            </a:r>
            <a:r>
              <a:rPr sz="700" b="1" spc="70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700" b="1" dirty="0">
                <a:solidFill>
                  <a:srgbClr val="F53E00"/>
                </a:solidFill>
                <a:latin typeface="Open Sans"/>
                <a:cs typeface="Open Sans"/>
              </a:rPr>
              <a:t>Y</a:t>
            </a:r>
            <a:r>
              <a:rPr sz="700" b="1" spc="70" dirty="0">
                <a:solidFill>
                  <a:srgbClr val="F53E00"/>
                </a:solidFill>
                <a:latin typeface="Open Sans"/>
                <a:cs typeface="Open Sans"/>
              </a:rPr>
              <a:t> </a:t>
            </a:r>
            <a:r>
              <a:rPr sz="700" b="1" spc="-10" dirty="0">
                <a:solidFill>
                  <a:srgbClr val="F53E00"/>
                </a:solidFill>
                <a:latin typeface="Open Sans"/>
                <a:cs typeface="Open Sans"/>
              </a:rPr>
              <a:t>COMIDA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507492" y="3437293"/>
            <a:ext cx="1424305" cy="180975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5080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400"/>
              </a:spcBef>
            </a:pPr>
            <a:r>
              <a:rPr sz="7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567282" y="4703646"/>
            <a:ext cx="108585" cy="1384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700">
              <a:latin typeface="Open Sans"/>
              <a:cs typeface="Open Sans"/>
            </a:endParaRPr>
          </a:p>
        </p:txBody>
      </p:sp>
      <p:sp>
        <p:nvSpPr>
          <p:cNvPr id="81" name="object 31">
            <a:extLst>
              <a:ext uri="{FF2B5EF4-FFF2-40B4-BE49-F238E27FC236}">
                <a16:creationId xmlns:a16="http://schemas.microsoft.com/office/drawing/2014/main" id="{AACEA512-24C5-74ED-70D0-5F92C39BF8BA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CF6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98">
            <a:extLst>
              <a:ext uri="{FF2B5EF4-FFF2-40B4-BE49-F238E27FC236}">
                <a16:creationId xmlns:a16="http://schemas.microsoft.com/office/drawing/2014/main" id="{0AC55B5B-1639-A75F-F49D-21C835453CE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83" name="object 32">
            <a:extLst>
              <a:ext uri="{FF2B5EF4-FFF2-40B4-BE49-F238E27FC236}">
                <a16:creationId xmlns:a16="http://schemas.microsoft.com/office/drawing/2014/main" id="{970EBED7-4C71-E05F-E6AE-7DE7AC0B4A03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555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MARÍA </a:t>
            </a:r>
            <a:r>
              <a:rPr lang="es-ES" sz="1800" spc="-20" dirty="0">
                <a:solidFill>
                  <a:srgbClr val="475563"/>
                </a:solidFill>
              </a:rPr>
              <a:t>ROSA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84" name="object 43">
            <a:extLst>
              <a:ext uri="{FF2B5EF4-FFF2-40B4-BE49-F238E27FC236}">
                <a16:creationId xmlns:a16="http://schemas.microsoft.com/office/drawing/2014/main" id="{C53B5B7C-08EF-4F39-68CC-2C2358417C40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43">
            <a:extLst>
              <a:ext uri="{FF2B5EF4-FFF2-40B4-BE49-F238E27FC236}">
                <a16:creationId xmlns:a16="http://schemas.microsoft.com/office/drawing/2014/main" id="{304CC02A-2099-6060-C655-CABE82124D95}"/>
              </a:ext>
            </a:extLst>
          </p:cNvPr>
          <p:cNvSpPr txBox="1"/>
          <p:nvPr/>
        </p:nvSpPr>
        <p:spPr>
          <a:xfrm>
            <a:off x="2517914" y="456215"/>
            <a:ext cx="3975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43">
            <a:extLst>
              <a:ext uri="{FF2B5EF4-FFF2-40B4-BE49-F238E27FC236}">
                <a16:creationId xmlns:a16="http://schemas.microsoft.com/office/drawing/2014/main" id="{02504AC6-EA55-0AE1-AA2F-2A584B843838}"/>
              </a:ext>
            </a:extLst>
          </p:cNvPr>
          <p:cNvSpPr txBox="1"/>
          <p:nvPr/>
        </p:nvSpPr>
        <p:spPr>
          <a:xfrm>
            <a:off x="2517914" y="2101160"/>
            <a:ext cx="3975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7" name="object 44">
            <a:extLst>
              <a:ext uri="{FF2B5EF4-FFF2-40B4-BE49-F238E27FC236}">
                <a16:creationId xmlns:a16="http://schemas.microsoft.com/office/drawing/2014/main" id="{1162D7C3-4688-6CD6-5942-B819F4B97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396271"/>
              </p:ext>
            </p:extLst>
          </p:nvPr>
        </p:nvGraphicFramePr>
        <p:xfrm>
          <a:off x="2933636" y="2453195"/>
          <a:ext cx="3533140" cy="2423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3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Insulina basal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insuﬁciente.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1206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276225" marR="471805">
                        <a:lnSpc>
                          <a:spcPts val="1000"/>
                        </a:lnSpc>
                        <a:spcBef>
                          <a:spcPts val="29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Si 1ª parte de la noche: insuﬁciente insulina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prandial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en</a:t>
                      </a:r>
                      <a:r>
                        <a:rPr sz="900" spc="-2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cena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o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mayor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ingesta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de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carbohidratos.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746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675">
                <a:tc>
                  <a:txBody>
                    <a:bodyPr/>
                    <a:lstStyle/>
                    <a:p>
                      <a:pPr marL="276225">
                        <a:lnSpc>
                          <a:spcPts val="1070"/>
                        </a:lnSpc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Resopón</a:t>
                      </a:r>
                      <a:r>
                        <a:rPr sz="900" spc="-2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sin</a:t>
                      </a:r>
                      <a:r>
                        <a:rPr sz="900" spc="-2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insulina.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0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PREPRANDIAL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93980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945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Insuﬁciente dosis insulina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basal.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1714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Ingestas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intermedias</a:t>
                      </a:r>
                      <a:r>
                        <a:rPr sz="900" spc="-5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sin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insulina.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1841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POSTPRANDIAL</a:t>
                      </a:r>
                      <a:endParaRPr sz="800">
                        <a:latin typeface="Open Sans"/>
                        <a:cs typeface="Open Sans"/>
                      </a:endParaRPr>
                    </a:p>
                  </a:txBody>
                  <a:tcPr marL="0" marR="0" marT="107950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Insuﬁciente dosis insulina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prandial.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26034" marB="0">
                    <a:lnR w="6350">
                      <a:solidFill>
                        <a:srgbClr val="439F95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Mayor ingesta de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carbohidratos.</a:t>
                      </a:r>
                      <a:endParaRPr sz="900">
                        <a:latin typeface="Open Sans"/>
                        <a:cs typeface="Open Sans"/>
                      </a:endParaRPr>
                    </a:p>
                  </a:txBody>
                  <a:tcPr marL="0" marR="0" marT="32384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  <a:lnB w="6350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609">
                <a:tc>
                  <a:txBody>
                    <a:bodyPr/>
                    <a:lstStyle/>
                    <a:p>
                      <a:pPr marR="182689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REBOTE/SOBRETRATAMIENTO</a:t>
                      </a:r>
                      <a:endParaRPr sz="800" dirty="0">
                        <a:latin typeface="Open Sans"/>
                        <a:cs typeface="Open Sans"/>
                      </a:endParaRPr>
                    </a:p>
                    <a:p>
                      <a:pPr marR="18491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90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Hipoglucemia </a:t>
                      </a:r>
                      <a:r>
                        <a:rPr sz="900" spc="-10" dirty="0">
                          <a:solidFill>
                            <a:srgbClr val="3C3C3B"/>
                          </a:solidFill>
                          <a:latin typeface="Open Sans"/>
                          <a:cs typeface="Open Sans"/>
                        </a:rPr>
                        <a:t>previa.</a:t>
                      </a:r>
                      <a:endParaRPr sz="900" dirty="0">
                        <a:latin typeface="Open Sans"/>
                        <a:cs typeface="Open Sans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439F95"/>
                      </a:solidFill>
                      <a:prstDash val="solid"/>
                    </a:lnR>
                    <a:lnT w="6350">
                      <a:solidFill>
                        <a:srgbClr val="009E91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9967" y="3106624"/>
            <a:ext cx="3258185" cy="74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7975">
              <a:lnSpc>
                <a:spcPct val="131900"/>
              </a:lnSpc>
              <a:spcBef>
                <a:spcPts val="100"/>
              </a:spcBef>
            </a:pP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Elevada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post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desayuno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y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comida.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Hipoglucemias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antes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comer.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Hipoglucemias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segunda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parte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noche.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407" y="3203135"/>
            <a:ext cx="110578" cy="1105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407" y="3715085"/>
            <a:ext cx="110578" cy="1105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407" y="3450988"/>
            <a:ext cx="110578" cy="11056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06803" y="3983385"/>
            <a:ext cx="6820534" cy="751205"/>
          </a:xfrm>
          <a:custGeom>
            <a:avLst/>
            <a:gdLst/>
            <a:ahLst/>
            <a:cxnLst/>
            <a:rect l="l" t="t" r="r" b="b"/>
            <a:pathLst>
              <a:path w="6820534" h="751204">
                <a:moveTo>
                  <a:pt x="6634670" y="0"/>
                </a:moveTo>
                <a:lnTo>
                  <a:pt x="185534" y="0"/>
                </a:lnTo>
                <a:lnTo>
                  <a:pt x="136358" y="6656"/>
                </a:lnTo>
                <a:lnTo>
                  <a:pt x="92079" y="25424"/>
                </a:lnTo>
                <a:lnTo>
                  <a:pt x="54500" y="54500"/>
                </a:lnTo>
                <a:lnTo>
                  <a:pt x="25424" y="92079"/>
                </a:lnTo>
                <a:lnTo>
                  <a:pt x="6656" y="136358"/>
                </a:lnTo>
                <a:lnTo>
                  <a:pt x="0" y="185534"/>
                </a:lnTo>
                <a:lnTo>
                  <a:pt x="0" y="565302"/>
                </a:lnTo>
                <a:lnTo>
                  <a:pt x="6656" y="614477"/>
                </a:lnTo>
                <a:lnTo>
                  <a:pt x="25424" y="658756"/>
                </a:lnTo>
                <a:lnTo>
                  <a:pt x="54500" y="696336"/>
                </a:lnTo>
                <a:lnTo>
                  <a:pt x="92079" y="725411"/>
                </a:lnTo>
                <a:lnTo>
                  <a:pt x="136358" y="744179"/>
                </a:lnTo>
                <a:lnTo>
                  <a:pt x="185534" y="750836"/>
                </a:lnTo>
                <a:lnTo>
                  <a:pt x="6634670" y="750836"/>
                </a:lnTo>
                <a:lnTo>
                  <a:pt x="6683845" y="744179"/>
                </a:lnTo>
                <a:lnTo>
                  <a:pt x="6728125" y="725411"/>
                </a:lnTo>
                <a:lnTo>
                  <a:pt x="6765704" y="696336"/>
                </a:lnTo>
                <a:lnTo>
                  <a:pt x="6794779" y="658756"/>
                </a:lnTo>
                <a:lnTo>
                  <a:pt x="6813547" y="614477"/>
                </a:lnTo>
                <a:lnTo>
                  <a:pt x="6820204" y="565302"/>
                </a:lnTo>
                <a:lnTo>
                  <a:pt x="6820204" y="185534"/>
                </a:lnTo>
                <a:lnTo>
                  <a:pt x="6813547" y="136358"/>
                </a:lnTo>
                <a:lnTo>
                  <a:pt x="6794779" y="92079"/>
                </a:lnTo>
                <a:lnTo>
                  <a:pt x="6765704" y="54500"/>
                </a:lnTo>
                <a:lnTo>
                  <a:pt x="6728125" y="25424"/>
                </a:lnTo>
                <a:lnTo>
                  <a:pt x="6683845" y="6656"/>
                </a:lnTo>
                <a:lnTo>
                  <a:pt x="6634670" y="0"/>
                </a:lnTo>
                <a:close/>
              </a:path>
            </a:pathLst>
          </a:custGeom>
          <a:solidFill>
            <a:srgbClr val="F33E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97967" y="4077459"/>
            <a:ext cx="6436360" cy="6051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300" b="1" spc="-2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REDUJO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DOSIS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DE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INSULINA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BASAL,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CAMBIÓ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ASPARTA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FIASP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AUMENTANDO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DOSIS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EN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DESAYUNO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Y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COMIDA,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INDICÓ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NO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SOBRETRATAR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LAS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HIPOGLUCEMIAS</a:t>
            </a:r>
            <a:endParaRPr sz="1300">
              <a:latin typeface="OpenSans-ExtraBold"/>
              <a:cs typeface="OpenSans-ExtraBold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980442" y="0"/>
            <a:ext cx="7096125" cy="3460750"/>
            <a:chOff x="1980442" y="0"/>
            <a:chExt cx="7096125" cy="346075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0442" y="0"/>
              <a:ext cx="7095739" cy="34604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26766" y="333514"/>
              <a:ext cx="6219190" cy="2658745"/>
            </a:xfrm>
            <a:custGeom>
              <a:avLst/>
              <a:gdLst/>
              <a:ahLst/>
              <a:cxnLst/>
              <a:rect l="l" t="t" r="r" b="b"/>
              <a:pathLst>
                <a:path w="6219190" h="2658745">
                  <a:moveTo>
                    <a:pt x="6218631" y="0"/>
                  </a:moveTo>
                  <a:lnTo>
                    <a:pt x="0" y="0"/>
                  </a:lnTo>
                  <a:lnTo>
                    <a:pt x="0" y="2658668"/>
                  </a:lnTo>
                  <a:lnTo>
                    <a:pt x="6218631" y="2658668"/>
                  </a:lnTo>
                  <a:lnTo>
                    <a:pt x="62186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0205" y="450494"/>
              <a:ext cx="6065634" cy="240465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12622" y="1968398"/>
            <a:ext cx="998855" cy="59690"/>
            <a:chOff x="512622" y="1968398"/>
            <a:chExt cx="998855" cy="59690"/>
          </a:xfrm>
        </p:grpSpPr>
        <p:sp>
          <p:nvSpPr>
            <p:cNvPr id="15" name="object 15"/>
            <p:cNvSpPr/>
            <p:nvPr/>
          </p:nvSpPr>
          <p:spPr>
            <a:xfrm>
              <a:off x="512622" y="1968398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4956" y="1968398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8598" y="1968398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9926" y="1589781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5BC9E554-E6B5-2EE3-D74A-35853B03381C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CF6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8">
            <a:extLst>
              <a:ext uri="{FF2B5EF4-FFF2-40B4-BE49-F238E27FC236}">
                <a16:creationId xmlns:a16="http://schemas.microsoft.com/office/drawing/2014/main" id="{44B487FD-1002-8DCB-ACD3-A9E89D37AA2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DEA7D9FA-76C1-B721-C887-B77253D5E41E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555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dirty="0">
                <a:solidFill>
                  <a:srgbClr val="475563"/>
                </a:solidFill>
              </a:rPr>
              <a:t>MARÍA </a:t>
            </a:r>
            <a:r>
              <a:rPr lang="es-ES" sz="1800" spc="-20" dirty="0">
                <a:solidFill>
                  <a:srgbClr val="475563"/>
                </a:solidFill>
              </a:rPr>
              <a:t>ROSA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24" name="object 43">
            <a:extLst>
              <a:ext uri="{FF2B5EF4-FFF2-40B4-BE49-F238E27FC236}">
                <a16:creationId xmlns:a16="http://schemas.microsoft.com/office/drawing/2014/main" id="{4A334C93-BF5F-DFFF-1E06-8E670AF07CFF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083" y="1497480"/>
            <a:ext cx="101688" cy="1017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083" y="2136569"/>
            <a:ext cx="101688" cy="1017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9083" y="2373037"/>
            <a:ext cx="101688" cy="1017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9083" y="2822053"/>
            <a:ext cx="101688" cy="1017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9083" y="3457053"/>
            <a:ext cx="101688" cy="1016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9083" y="2601451"/>
            <a:ext cx="101688" cy="1016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79083" y="3054901"/>
            <a:ext cx="101688" cy="1016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9083" y="1734418"/>
            <a:ext cx="101688" cy="101701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332720" y="1483229"/>
            <a:ext cx="0" cy="2558415"/>
          </a:xfrm>
          <a:custGeom>
            <a:avLst/>
            <a:gdLst/>
            <a:ahLst/>
            <a:cxnLst/>
            <a:rect l="l" t="t" r="r" b="b"/>
            <a:pathLst>
              <a:path h="2558415">
                <a:moveTo>
                  <a:pt x="0" y="0"/>
                </a:moveTo>
                <a:lnTo>
                  <a:pt x="0" y="2558313"/>
                </a:lnTo>
              </a:path>
            </a:pathLst>
          </a:custGeom>
          <a:ln w="6350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36741" y="4300268"/>
            <a:ext cx="3940175" cy="351790"/>
          </a:xfrm>
          <a:custGeom>
            <a:avLst/>
            <a:gdLst/>
            <a:ahLst/>
            <a:cxnLst/>
            <a:rect l="l" t="t" r="r" b="b"/>
            <a:pathLst>
              <a:path w="3940175" h="351789">
                <a:moveTo>
                  <a:pt x="3850144" y="0"/>
                </a:moveTo>
                <a:lnTo>
                  <a:pt x="89763" y="0"/>
                </a:lnTo>
                <a:lnTo>
                  <a:pt x="54912" y="7083"/>
                </a:lnTo>
                <a:lnTo>
                  <a:pt x="26369" y="26371"/>
                </a:lnTo>
                <a:lnTo>
                  <a:pt x="7083" y="54917"/>
                </a:lnTo>
                <a:lnTo>
                  <a:pt x="0" y="89776"/>
                </a:lnTo>
                <a:lnTo>
                  <a:pt x="0" y="261670"/>
                </a:lnTo>
                <a:lnTo>
                  <a:pt x="7083" y="296527"/>
                </a:lnTo>
                <a:lnTo>
                  <a:pt x="26369" y="325069"/>
                </a:lnTo>
                <a:lnTo>
                  <a:pt x="54912" y="344352"/>
                </a:lnTo>
                <a:lnTo>
                  <a:pt x="89763" y="351434"/>
                </a:lnTo>
                <a:lnTo>
                  <a:pt x="3850144" y="351434"/>
                </a:lnTo>
                <a:lnTo>
                  <a:pt x="3885003" y="344352"/>
                </a:lnTo>
                <a:lnTo>
                  <a:pt x="3913549" y="325069"/>
                </a:lnTo>
                <a:lnTo>
                  <a:pt x="3932837" y="296527"/>
                </a:lnTo>
                <a:lnTo>
                  <a:pt x="3939921" y="261670"/>
                </a:lnTo>
                <a:lnTo>
                  <a:pt x="3939921" y="89776"/>
                </a:lnTo>
                <a:lnTo>
                  <a:pt x="3932837" y="54917"/>
                </a:lnTo>
                <a:lnTo>
                  <a:pt x="3913549" y="26371"/>
                </a:lnTo>
                <a:lnTo>
                  <a:pt x="3885003" y="7083"/>
                </a:lnTo>
                <a:lnTo>
                  <a:pt x="3850144" y="0"/>
                </a:lnTo>
                <a:close/>
              </a:path>
            </a:pathLst>
          </a:custGeom>
          <a:solidFill>
            <a:srgbClr val="E4E4E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788920">
              <a:lnSpc>
                <a:spcPct val="100000"/>
              </a:lnSpc>
              <a:spcBef>
                <a:spcPts val="700"/>
              </a:spcBef>
            </a:pPr>
            <a:r>
              <a:rPr dirty="0"/>
              <a:t>71 </a:t>
            </a:r>
            <a:r>
              <a:rPr spc="-10" dirty="0"/>
              <a:t>años.</a:t>
            </a:r>
          </a:p>
          <a:p>
            <a:pPr marL="2788920" marR="357505">
              <a:lnSpc>
                <a:spcPct val="116700"/>
              </a:lnSpc>
              <a:spcBef>
                <a:spcPts val="400"/>
              </a:spcBef>
            </a:pPr>
            <a:r>
              <a:rPr dirty="0"/>
              <a:t>HTA,</a:t>
            </a:r>
            <a:r>
              <a:rPr spc="-5" dirty="0"/>
              <a:t> </a:t>
            </a:r>
            <a:r>
              <a:rPr dirty="0"/>
              <a:t>dislipemia,</a:t>
            </a:r>
            <a:r>
              <a:rPr spc="-5" dirty="0"/>
              <a:t> </a:t>
            </a:r>
            <a:r>
              <a:rPr dirty="0"/>
              <a:t>monorreno,</a:t>
            </a:r>
            <a:r>
              <a:rPr spc="-5" dirty="0"/>
              <a:t> </a:t>
            </a:r>
            <a:r>
              <a:rPr dirty="0"/>
              <a:t>ERC</a:t>
            </a:r>
            <a:r>
              <a:rPr spc="-5" dirty="0"/>
              <a:t> </a:t>
            </a:r>
            <a:r>
              <a:rPr dirty="0"/>
              <a:t>estadio</a:t>
            </a:r>
            <a:r>
              <a:rPr spc="-5" dirty="0"/>
              <a:t> </a:t>
            </a:r>
            <a:r>
              <a:rPr dirty="0"/>
              <a:t>III,</a:t>
            </a:r>
            <a:r>
              <a:rPr spc="-5" dirty="0"/>
              <a:t> </a:t>
            </a:r>
            <a:r>
              <a:rPr dirty="0"/>
              <a:t>edema</a:t>
            </a:r>
            <a:r>
              <a:rPr spc="-5" dirty="0"/>
              <a:t> </a:t>
            </a:r>
            <a:r>
              <a:rPr dirty="0"/>
              <a:t>macular</a:t>
            </a:r>
            <a:r>
              <a:rPr spc="-5" dirty="0"/>
              <a:t> </a:t>
            </a:r>
            <a:r>
              <a:rPr spc="-10" dirty="0"/>
              <a:t>senil, </a:t>
            </a:r>
            <a:r>
              <a:rPr dirty="0"/>
              <a:t>diﬁcultad visual </a:t>
            </a:r>
            <a:r>
              <a:rPr spc="-10" dirty="0"/>
              <a:t>moderada.</a:t>
            </a:r>
          </a:p>
          <a:p>
            <a:pPr marL="2788920" marR="5080">
              <a:lnSpc>
                <a:spcPct val="150000"/>
              </a:lnSpc>
            </a:pPr>
            <a:r>
              <a:rPr dirty="0"/>
              <a:t>DM2</a:t>
            </a:r>
            <a:r>
              <a:rPr spc="-25" dirty="0"/>
              <a:t> </a:t>
            </a:r>
            <a:r>
              <a:rPr dirty="0"/>
              <a:t>dx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los</a:t>
            </a:r>
            <a:r>
              <a:rPr spc="-10" dirty="0"/>
              <a:t> </a:t>
            </a:r>
            <a:r>
              <a:rPr dirty="0"/>
              <a:t>68</a:t>
            </a:r>
            <a:r>
              <a:rPr spc="-10" dirty="0"/>
              <a:t> </a:t>
            </a:r>
            <a:r>
              <a:rPr dirty="0"/>
              <a:t>años</a:t>
            </a:r>
            <a:r>
              <a:rPr spc="-10" dirty="0"/>
              <a:t> </a:t>
            </a:r>
            <a:r>
              <a:rPr b="0" dirty="0">
                <a:latin typeface="Open Sans"/>
                <a:cs typeface="Open Sans"/>
              </a:rPr>
              <a:t>tras</a:t>
            </a:r>
            <a:r>
              <a:rPr b="0" spc="-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intervención</a:t>
            </a:r>
            <a:r>
              <a:rPr b="0" spc="-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por</a:t>
            </a:r>
            <a:r>
              <a:rPr b="0" spc="-1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neoplasia</a:t>
            </a:r>
            <a:r>
              <a:rPr b="0" spc="-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de</a:t>
            </a:r>
            <a:r>
              <a:rPr b="0" spc="-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colon,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dirty="0"/>
              <a:t>HbA1c</a:t>
            </a:r>
            <a:r>
              <a:rPr spc="-5" dirty="0"/>
              <a:t> </a:t>
            </a:r>
            <a:r>
              <a:rPr spc="-20" dirty="0"/>
              <a:t>10%. </a:t>
            </a:r>
            <a:r>
              <a:rPr dirty="0"/>
              <a:t>Tratamiento</a:t>
            </a:r>
            <a:r>
              <a:rPr spc="-15" dirty="0"/>
              <a:t> </a:t>
            </a:r>
            <a:r>
              <a:rPr dirty="0"/>
              <a:t>con</a:t>
            </a:r>
            <a:r>
              <a:rPr spc="-15" dirty="0"/>
              <a:t> </a:t>
            </a:r>
            <a:r>
              <a:rPr dirty="0"/>
              <a:t>insulina</a:t>
            </a:r>
            <a:r>
              <a:rPr spc="-20" dirty="0"/>
              <a:t> </a:t>
            </a:r>
            <a:r>
              <a:rPr dirty="0"/>
              <a:t>en</a:t>
            </a:r>
            <a:r>
              <a:rPr spc="-10" dirty="0"/>
              <a:t> </a:t>
            </a:r>
            <a:r>
              <a:rPr dirty="0"/>
              <a:t>pauta</a:t>
            </a:r>
            <a:r>
              <a:rPr spc="-15" dirty="0"/>
              <a:t> </a:t>
            </a:r>
            <a:r>
              <a:rPr dirty="0"/>
              <a:t>basal-bolo</a:t>
            </a:r>
            <a:r>
              <a:rPr spc="-10" dirty="0"/>
              <a:t> </a:t>
            </a:r>
            <a:r>
              <a:rPr b="0" dirty="0">
                <a:latin typeface="Open Sans"/>
                <a:cs typeface="Open Sans"/>
              </a:rPr>
              <a:t>desde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el</a:t>
            </a:r>
            <a:r>
              <a:rPr b="0" spc="-10" dirty="0">
                <a:latin typeface="Open Sans"/>
                <a:cs typeface="Open Sans"/>
              </a:rPr>
              <a:t> diagnóstico.</a:t>
            </a:r>
          </a:p>
          <a:p>
            <a:pPr marL="2788920">
              <a:lnSpc>
                <a:spcPct val="100000"/>
              </a:lnSpc>
              <a:spcBef>
                <a:spcPts val="600"/>
              </a:spcBef>
            </a:pPr>
            <a:r>
              <a:rPr dirty="0"/>
              <a:t>Mejoría</a:t>
            </a:r>
            <a:r>
              <a:rPr spc="-10" dirty="0"/>
              <a:t> </a:t>
            </a:r>
            <a:r>
              <a:rPr dirty="0"/>
              <a:t>franca</a:t>
            </a:r>
            <a:r>
              <a:rPr spc="-10" dirty="0"/>
              <a:t> </a:t>
            </a:r>
            <a:r>
              <a:rPr dirty="0"/>
              <a:t>del</a:t>
            </a:r>
            <a:r>
              <a:rPr spc="-10" dirty="0"/>
              <a:t> </a:t>
            </a:r>
            <a:r>
              <a:rPr dirty="0"/>
              <a:t>control,</a:t>
            </a:r>
            <a:r>
              <a:rPr spc="-5" dirty="0"/>
              <a:t> </a:t>
            </a:r>
            <a:r>
              <a:rPr b="0" dirty="0">
                <a:latin typeface="Open Sans"/>
                <a:cs typeface="Open Sans"/>
              </a:rPr>
              <a:t>pero</a:t>
            </a:r>
            <a:r>
              <a:rPr b="0" spc="-1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persiste</a:t>
            </a:r>
            <a:r>
              <a:rPr b="0" spc="-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HbA1c</a:t>
            </a:r>
            <a:r>
              <a:rPr b="0" spc="-1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de</a:t>
            </a:r>
            <a:r>
              <a:rPr b="0" spc="-5" dirty="0">
                <a:latin typeface="Open Sans"/>
                <a:cs typeface="Open Sans"/>
              </a:rPr>
              <a:t> </a:t>
            </a:r>
            <a:r>
              <a:rPr b="0" spc="-25" dirty="0">
                <a:latin typeface="Open Sans"/>
                <a:cs typeface="Open Sans"/>
              </a:rPr>
              <a:t>8%.</a:t>
            </a:r>
          </a:p>
          <a:p>
            <a:pPr marL="2788920">
              <a:lnSpc>
                <a:spcPct val="100000"/>
              </a:lnSpc>
              <a:spcBef>
                <a:spcPts val="600"/>
              </a:spcBef>
            </a:pPr>
            <a:r>
              <a:rPr dirty="0"/>
              <a:t>Deterioro</a:t>
            </a:r>
            <a:r>
              <a:rPr spc="-30" dirty="0"/>
              <a:t> </a:t>
            </a:r>
            <a:r>
              <a:rPr dirty="0"/>
              <a:t>cognitivo</a:t>
            </a:r>
            <a:r>
              <a:rPr spc="-25" dirty="0"/>
              <a:t> </a:t>
            </a:r>
            <a:r>
              <a:rPr dirty="0"/>
              <a:t>inicial,</a:t>
            </a:r>
            <a:r>
              <a:rPr spc="-15" dirty="0"/>
              <a:t> </a:t>
            </a:r>
            <a:r>
              <a:rPr b="0" dirty="0">
                <a:latin typeface="Open Sans"/>
                <a:cs typeface="Open Sans"/>
              </a:rPr>
              <a:t>vive</a:t>
            </a:r>
            <a:r>
              <a:rPr b="0" spc="-2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con</a:t>
            </a:r>
            <a:r>
              <a:rPr b="0" spc="-2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su</a:t>
            </a:r>
            <a:r>
              <a:rPr b="0" spc="-20" dirty="0">
                <a:latin typeface="Open Sans"/>
                <a:cs typeface="Open Sans"/>
              </a:rPr>
              <a:t> </a:t>
            </a:r>
            <a:r>
              <a:rPr b="0" spc="-10" dirty="0">
                <a:latin typeface="Open Sans"/>
                <a:cs typeface="Open Sans"/>
              </a:rPr>
              <a:t>esposa.</a:t>
            </a:r>
          </a:p>
          <a:p>
            <a:pPr marL="2788920" marR="240665">
              <a:lnSpc>
                <a:spcPct val="116700"/>
              </a:lnSpc>
              <a:spcBef>
                <a:spcPts val="400"/>
              </a:spcBef>
            </a:pPr>
            <a:r>
              <a:rPr b="0" dirty="0">
                <a:latin typeface="Open Sans"/>
                <a:cs typeface="Open Sans"/>
              </a:rPr>
              <a:t>Presenta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dirty="0"/>
              <a:t>hipoglucemia</a:t>
            </a:r>
            <a:r>
              <a:rPr spc="-20" dirty="0"/>
              <a:t> </a:t>
            </a:r>
            <a:r>
              <a:rPr dirty="0"/>
              <a:t>grave</a:t>
            </a:r>
            <a:r>
              <a:rPr spc="-15" dirty="0"/>
              <a:t> 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domicilio</a:t>
            </a:r>
            <a:r>
              <a:rPr spc="-15" dirty="0"/>
              <a:t> </a:t>
            </a:r>
            <a:r>
              <a:rPr b="0" dirty="0">
                <a:latin typeface="Open Sans"/>
                <a:cs typeface="Open Sans"/>
              </a:rPr>
              <a:t>por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error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en</a:t>
            </a:r>
            <a:r>
              <a:rPr b="0" spc="-10" dirty="0">
                <a:latin typeface="Open Sans"/>
                <a:cs typeface="Open Sans"/>
              </a:rPr>
              <a:t> administración </a:t>
            </a:r>
            <a:r>
              <a:rPr b="0" dirty="0">
                <a:latin typeface="Open Sans"/>
                <a:cs typeface="Open Sans"/>
              </a:rPr>
              <a:t>de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insulina,</a:t>
            </a:r>
            <a:r>
              <a:rPr b="0" spc="-1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aunque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su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mujer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suele</a:t>
            </a:r>
            <a:r>
              <a:rPr b="0" spc="-10" dirty="0">
                <a:latin typeface="Open Sans"/>
                <a:cs typeface="Open Sans"/>
              </a:rPr>
              <a:t> supervisarlo.</a:t>
            </a:r>
          </a:p>
          <a:p>
            <a:pPr marL="2788920">
              <a:lnSpc>
                <a:spcPct val="100000"/>
              </a:lnSpc>
              <a:spcBef>
                <a:spcPts val="600"/>
              </a:spcBef>
            </a:pPr>
            <a:r>
              <a:rPr dirty="0"/>
              <a:t>Tratamiento</a:t>
            </a:r>
            <a:r>
              <a:rPr spc="-50" dirty="0"/>
              <a:t> </a:t>
            </a:r>
            <a:r>
              <a:rPr spc="-10" dirty="0"/>
              <a:t>actual:</a:t>
            </a:r>
          </a:p>
          <a:p>
            <a:pPr marL="2978785" marR="2675890">
              <a:lnSpc>
                <a:spcPct val="150000"/>
              </a:lnSpc>
            </a:pPr>
            <a:r>
              <a:rPr b="0" dirty="0">
                <a:latin typeface="Open Sans"/>
                <a:cs typeface="Open Sans"/>
              </a:rPr>
              <a:t>Insulina glargina 0-0-32 </a:t>
            </a:r>
            <a:r>
              <a:rPr b="0" spc="-25" dirty="0">
                <a:latin typeface="Open Sans"/>
                <a:cs typeface="Open Sans"/>
              </a:rPr>
              <a:t>UI </a:t>
            </a:r>
            <a:r>
              <a:rPr b="0" dirty="0">
                <a:latin typeface="Open Sans"/>
                <a:cs typeface="Open Sans"/>
              </a:rPr>
              <a:t>Insulina</a:t>
            </a:r>
            <a:r>
              <a:rPr b="0" spc="-15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asparta</a:t>
            </a:r>
            <a:r>
              <a:rPr b="0" spc="-10" dirty="0">
                <a:latin typeface="Open Sans"/>
                <a:cs typeface="Open Sans"/>
              </a:rPr>
              <a:t> </a:t>
            </a:r>
            <a:r>
              <a:rPr b="0" dirty="0">
                <a:latin typeface="Open Sans"/>
                <a:cs typeface="Open Sans"/>
              </a:rPr>
              <a:t>10-14-14</a:t>
            </a:r>
            <a:r>
              <a:rPr b="0" spc="-10" dirty="0">
                <a:latin typeface="Open Sans"/>
                <a:cs typeface="Open Sans"/>
              </a:rPr>
              <a:t> </a:t>
            </a:r>
            <a:r>
              <a:rPr b="0" spc="-25" dirty="0">
                <a:latin typeface="Open Sans"/>
                <a:cs typeface="Open Sans"/>
              </a:rPr>
              <a:t>UI</a:t>
            </a:r>
          </a:p>
          <a:p>
            <a:pPr marL="2776220">
              <a:lnSpc>
                <a:spcPct val="100000"/>
              </a:lnSpc>
            </a:pPr>
            <a:endParaRPr sz="1300" dirty="0">
              <a:latin typeface="Open Sans"/>
              <a:cs typeface="Open Sans"/>
            </a:endParaRPr>
          </a:p>
          <a:p>
            <a:pPr marL="2830195">
              <a:lnSpc>
                <a:spcPct val="100000"/>
              </a:lnSpc>
              <a:spcBef>
                <a:spcPts val="1070"/>
              </a:spcBef>
            </a:pPr>
            <a:r>
              <a:rPr sz="1100" dirty="0">
                <a:solidFill>
                  <a:srgbClr val="475563"/>
                </a:solidFill>
              </a:rPr>
              <a:t>DECIDE</a:t>
            </a:r>
            <a:r>
              <a:rPr sz="1100" spc="-25" dirty="0">
                <a:solidFill>
                  <a:srgbClr val="475563"/>
                </a:solidFill>
              </a:rPr>
              <a:t> </a:t>
            </a:r>
            <a:r>
              <a:rPr sz="1100" dirty="0">
                <a:solidFill>
                  <a:srgbClr val="475563"/>
                </a:solidFill>
              </a:rPr>
              <a:t>COMENZAR</a:t>
            </a:r>
            <a:r>
              <a:rPr sz="1100" spc="-20" dirty="0">
                <a:solidFill>
                  <a:srgbClr val="475563"/>
                </a:solidFill>
              </a:rPr>
              <a:t> </a:t>
            </a:r>
            <a:r>
              <a:rPr sz="1100" dirty="0">
                <a:solidFill>
                  <a:srgbClr val="475563"/>
                </a:solidFill>
              </a:rPr>
              <a:t>A</a:t>
            </a:r>
            <a:r>
              <a:rPr sz="1100" spc="-20" dirty="0">
                <a:solidFill>
                  <a:srgbClr val="475563"/>
                </a:solidFill>
              </a:rPr>
              <a:t> </a:t>
            </a:r>
            <a:r>
              <a:rPr sz="1100" dirty="0">
                <a:solidFill>
                  <a:srgbClr val="475563"/>
                </a:solidFill>
              </a:rPr>
              <a:t>USAR</a:t>
            </a:r>
            <a:r>
              <a:rPr sz="1100" spc="-15" dirty="0">
                <a:solidFill>
                  <a:srgbClr val="475563"/>
                </a:solidFill>
              </a:rPr>
              <a:t> </a:t>
            </a:r>
            <a:r>
              <a:rPr sz="1100" dirty="0">
                <a:solidFill>
                  <a:srgbClr val="475563"/>
                </a:solidFill>
              </a:rPr>
              <a:t>FreeStyle</a:t>
            </a:r>
            <a:r>
              <a:rPr sz="1100" spc="-20" dirty="0">
                <a:solidFill>
                  <a:srgbClr val="475563"/>
                </a:solidFill>
              </a:rPr>
              <a:t> </a:t>
            </a:r>
            <a:r>
              <a:rPr sz="1100" dirty="0">
                <a:solidFill>
                  <a:srgbClr val="475563"/>
                </a:solidFill>
              </a:rPr>
              <a:t>Libre</a:t>
            </a:r>
            <a:r>
              <a:rPr sz="1100" spc="-15" dirty="0">
                <a:solidFill>
                  <a:srgbClr val="475563"/>
                </a:solidFill>
              </a:rPr>
              <a:t> </a:t>
            </a:r>
            <a:r>
              <a:rPr sz="1100" spc="-50" dirty="0">
                <a:solidFill>
                  <a:srgbClr val="475563"/>
                </a:solidFill>
              </a:rPr>
              <a:t>2</a:t>
            </a:r>
            <a:endParaRPr sz="1100" dirty="0"/>
          </a:p>
        </p:txBody>
      </p: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5014" y="318808"/>
            <a:ext cx="1388833" cy="441469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95703" y="3658647"/>
            <a:ext cx="108038" cy="108051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pic>
        <p:nvPicPr>
          <p:cNvPr id="44" name="Imagen 43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DF761D57-D300-BFA3-1B71-C15E627BAD9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95468"/>
            <a:ext cx="622300" cy="609600"/>
          </a:xfrm>
          <a:prstGeom prst="rect">
            <a:avLst/>
          </a:prstGeom>
        </p:spPr>
      </p:pic>
      <p:sp>
        <p:nvSpPr>
          <p:cNvPr id="25" name="object 15">
            <a:extLst>
              <a:ext uri="{FF2B5EF4-FFF2-40B4-BE49-F238E27FC236}">
                <a16:creationId xmlns:a16="http://schemas.microsoft.com/office/drawing/2014/main" id="{F1EB8856-9D79-FD8C-1028-82D32A207403}"/>
              </a:ext>
            </a:extLst>
          </p:cNvPr>
          <p:cNvSpPr txBox="1">
            <a:spLocks/>
          </p:cNvSpPr>
          <p:nvPr/>
        </p:nvSpPr>
        <p:spPr>
          <a:xfrm>
            <a:off x="3255322" y="780631"/>
            <a:ext cx="223107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sz="2600" spc="-10" dirty="0">
                <a:solidFill>
                  <a:srgbClr val="475563"/>
                </a:solidFill>
              </a:rPr>
              <a:t>FRANCESC</a:t>
            </a:r>
            <a:endParaRPr lang="es-ES" sz="2600" dirty="0"/>
          </a:p>
        </p:txBody>
      </p:sp>
      <p:grpSp>
        <p:nvGrpSpPr>
          <p:cNvPr id="26" name="object 16">
            <a:extLst>
              <a:ext uri="{FF2B5EF4-FFF2-40B4-BE49-F238E27FC236}">
                <a16:creationId xmlns:a16="http://schemas.microsoft.com/office/drawing/2014/main" id="{7CFD9B35-7523-63D2-6647-CB48BD4C72C0}"/>
              </a:ext>
            </a:extLst>
          </p:cNvPr>
          <p:cNvGrpSpPr/>
          <p:nvPr/>
        </p:nvGrpSpPr>
        <p:grpSpPr>
          <a:xfrm>
            <a:off x="3287840" y="1227320"/>
            <a:ext cx="998855" cy="59690"/>
            <a:chOff x="2883649" y="1077023"/>
            <a:chExt cx="998855" cy="59690"/>
          </a:xfrm>
        </p:grpSpPr>
        <p:sp>
          <p:nvSpPr>
            <p:cNvPr id="27" name="object 17">
              <a:extLst>
                <a:ext uri="{FF2B5EF4-FFF2-40B4-BE49-F238E27FC236}">
                  <a16:creationId xmlns:a16="http://schemas.microsoft.com/office/drawing/2014/main" id="{343A634F-C19A-8635-188B-CAEE602C1514}"/>
                </a:ext>
              </a:extLst>
            </p:cNvPr>
            <p:cNvSpPr/>
            <p:nvPr/>
          </p:nvSpPr>
          <p:spPr>
            <a:xfrm>
              <a:off x="2883649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3C6072D4-706A-62E1-1AFD-EB64D5D8A2AC}"/>
                </a:ext>
              </a:extLst>
            </p:cNvPr>
            <p:cNvSpPr/>
            <p:nvPr/>
          </p:nvSpPr>
          <p:spPr>
            <a:xfrm>
              <a:off x="3215982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9">
              <a:extLst>
                <a:ext uri="{FF2B5EF4-FFF2-40B4-BE49-F238E27FC236}">
                  <a16:creationId xmlns:a16="http://schemas.microsoft.com/office/drawing/2014/main" id="{CBE57715-CEF8-C3F1-66F8-5010FA72D076}"/>
                </a:ext>
              </a:extLst>
            </p:cNvPr>
            <p:cNvSpPr/>
            <p:nvPr/>
          </p:nvSpPr>
          <p:spPr>
            <a:xfrm>
              <a:off x="3549624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1E86433C-BD5F-53F4-2A2F-126BF459361C}"/>
              </a:ext>
            </a:extLst>
          </p:cNvPr>
          <p:cNvGrpSpPr/>
          <p:nvPr/>
        </p:nvGrpSpPr>
        <p:grpSpPr>
          <a:xfrm>
            <a:off x="2666632" y="790146"/>
            <a:ext cx="407871" cy="406400"/>
            <a:chOff x="2666632" y="931395"/>
            <a:chExt cx="407871" cy="406400"/>
          </a:xfrm>
        </p:grpSpPr>
        <p:sp>
          <p:nvSpPr>
            <p:cNvPr id="24" name="object 37">
              <a:extLst>
                <a:ext uri="{FF2B5EF4-FFF2-40B4-BE49-F238E27FC236}">
                  <a16:creationId xmlns:a16="http://schemas.microsoft.com/office/drawing/2014/main" id="{3DD3D65A-EB53-6D5D-FD4E-0E49B4BDDE92}"/>
                </a:ext>
              </a:extLst>
            </p:cNvPr>
            <p:cNvSpPr/>
            <p:nvPr/>
          </p:nvSpPr>
          <p:spPr>
            <a:xfrm>
              <a:off x="2666632" y="931395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03060" y="0"/>
                  </a:moveTo>
                  <a:lnTo>
                    <a:pt x="156502" y="5362"/>
                  </a:lnTo>
                  <a:lnTo>
                    <a:pt x="113762" y="20637"/>
                  </a:lnTo>
                  <a:lnTo>
                    <a:pt x="76059" y="44606"/>
                  </a:lnTo>
                  <a:lnTo>
                    <a:pt x="44611" y="76051"/>
                  </a:lnTo>
                  <a:lnTo>
                    <a:pt x="20640" y="113752"/>
                  </a:lnTo>
                  <a:lnTo>
                    <a:pt x="5363" y="156490"/>
                  </a:lnTo>
                  <a:lnTo>
                    <a:pt x="0" y="203047"/>
                  </a:lnTo>
                  <a:lnTo>
                    <a:pt x="5363" y="249604"/>
                  </a:lnTo>
                  <a:lnTo>
                    <a:pt x="20640" y="292343"/>
                  </a:lnTo>
                  <a:lnTo>
                    <a:pt x="44611" y="330043"/>
                  </a:lnTo>
                  <a:lnTo>
                    <a:pt x="76059" y="361488"/>
                  </a:lnTo>
                  <a:lnTo>
                    <a:pt x="113762" y="385457"/>
                  </a:lnTo>
                  <a:lnTo>
                    <a:pt x="156502" y="400732"/>
                  </a:lnTo>
                  <a:lnTo>
                    <a:pt x="203060" y="406095"/>
                  </a:lnTo>
                  <a:lnTo>
                    <a:pt x="249617" y="400732"/>
                  </a:lnTo>
                  <a:lnTo>
                    <a:pt x="292355" y="385457"/>
                  </a:lnTo>
                  <a:lnTo>
                    <a:pt x="330056" y="361488"/>
                  </a:lnTo>
                  <a:lnTo>
                    <a:pt x="361500" y="330043"/>
                  </a:lnTo>
                  <a:lnTo>
                    <a:pt x="385470" y="292343"/>
                  </a:lnTo>
                  <a:lnTo>
                    <a:pt x="400745" y="249604"/>
                  </a:lnTo>
                  <a:lnTo>
                    <a:pt x="406107" y="203047"/>
                  </a:lnTo>
                  <a:lnTo>
                    <a:pt x="400745" y="156490"/>
                  </a:lnTo>
                  <a:lnTo>
                    <a:pt x="385470" y="113752"/>
                  </a:lnTo>
                  <a:lnTo>
                    <a:pt x="361500" y="76051"/>
                  </a:lnTo>
                  <a:lnTo>
                    <a:pt x="330056" y="44606"/>
                  </a:lnTo>
                  <a:lnTo>
                    <a:pt x="292355" y="20637"/>
                  </a:lnTo>
                  <a:lnTo>
                    <a:pt x="249617" y="5362"/>
                  </a:lnTo>
                  <a:lnTo>
                    <a:pt x="203060" y="0"/>
                  </a:lnTo>
                  <a:close/>
                </a:path>
              </a:pathLst>
            </a:custGeom>
            <a:solidFill>
              <a:srgbClr val="FD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43">
              <a:extLst>
                <a:ext uri="{FF2B5EF4-FFF2-40B4-BE49-F238E27FC236}">
                  <a16:creationId xmlns:a16="http://schemas.microsoft.com/office/drawing/2014/main" id="{B3995879-1000-952F-FAE1-022F14DABD4B}"/>
                </a:ext>
              </a:extLst>
            </p:cNvPr>
            <p:cNvSpPr txBox="1"/>
            <p:nvPr/>
          </p:nvSpPr>
          <p:spPr>
            <a:xfrm>
              <a:off x="2745296" y="1026219"/>
              <a:ext cx="329207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b="1" spc="45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400" b="1" spc="45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r>
                <a:rPr sz="1400" b="1" spc="45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object 98">
            <a:extLst>
              <a:ext uri="{FF2B5EF4-FFF2-40B4-BE49-F238E27FC236}">
                <a16:creationId xmlns:a16="http://schemas.microsoft.com/office/drawing/2014/main" id="{C9AF1EC5-36E9-CCC5-A7D8-3850CD37E70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32" name="object 20">
            <a:extLst>
              <a:ext uri="{FF2B5EF4-FFF2-40B4-BE49-F238E27FC236}">
                <a16:creationId xmlns:a16="http://schemas.microsoft.com/office/drawing/2014/main" id="{8DF7D5F1-CA05-ADDD-DC19-AC1C194FE37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95703" y="3883333"/>
            <a:ext cx="108038" cy="1080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566" y="3080383"/>
            <a:ext cx="101688" cy="1017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5164" y="2132955"/>
            <a:ext cx="3418840" cy="174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¿CUÁLES</a:t>
            </a:r>
            <a:r>
              <a:rPr sz="1500" b="1" spc="-3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25" dirty="0">
                <a:solidFill>
                  <a:srgbClr val="475563"/>
                </a:solidFill>
                <a:latin typeface="Open Sans"/>
                <a:cs typeface="Open Sans"/>
              </a:rPr>
              <a:t>SON</a:t>
            </a:r>
            <a:endParaRPr sz="1500">
              <a:latin typeface="Open Sans"/>
              <a:cs typeface="Open Sans"/>
            </a:endParaRPr>
          </a:p>
          <a:p>
            <a:pPr marL="12700" marR="711200">
              <a:lnSpc>
                <a:spcPts val="1800"/>
              </a:lnSpc>
              <a:spcBef>
                <a:spcPts val="55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LOS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OBJETIVOS DE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CONTROL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PARA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ESTE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PACIENTE?</a:t>
            </a:r>
            <a:endParaRPr sz="15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EDAD:</a:t>
            </a:r>
            <a:r>
              <a:rPr sz="1000" b="1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paciente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algo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mayor.</a:t>
            </a:r>
            <a:endParaRPr sz="1000">
              <a:latin typeface="Open Sans"/>
              <a:cs typeface="Open Sans"/>
            </a:endParaRPr>
          </a:p>
          <a:p>
            <a:pPr marL="231140" marR="5080">
              <a:lnSpc>
                <a:spcPct val="116700"/>
              </a:lnSpc>
              <a:spcBef>
                <a:spcPts val="400"/>
              </a:spcBef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SITUACIÓN</a:t>
            </a:r>
            <a:r>
              <a:rPr sz="10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FUNCIONAL:</a:t>
            </a:r>
            <a:r>
              <a:rPr sz="10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deterioro</a:t>
            </a:r>
            <a:r>
              <a:rPr sz="1000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cognitivo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y</a:t>
            </a:r>
            <a:r>
              <a:rPr sz="1000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visual,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parcialmente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dependiente</a:t>
            </a:r>
            <a:endParaRPr sz="100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  <a:spcBef>
                <a:spcPts val="600"/>
              </a:spcBef>
            </a:pPr>
            <a:r>
              <a:rPr sz="1000" b="1" spc="-10" dirty="0">
                <a:solidFill>
                  <a:srgbClr val="475563"/>
                </a:solidFill>
                <a:latin typeface="Open Sans"/>
                <a:cs typeface="Open Sans"/>
              </a:rPr>
              <a:t>COMORBILIDADES:</a:t>
            </a:r>
            <a:r>
              <a:rPr sz="1000" b="1" spc="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ERC,</a:t>
            </a:r>
            <a:r>
              <a:rPr sz="1000" spc="3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neoplasia.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566" y="3713884"/>
            <a:ext cx="101688" cy="1017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566" y="3300725"/>
            <a:ext cx="101688" cy="10168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37857" y="1781530"/>
            <a:ext cx="998855" cy="59690"/>
            <a:chOff x="737857" y="1781530"/>
            <a:chExt cx="998855" cy="59690"/>
          </a:xfrm>
        </p:grpSpPr>
        <p:sp>
          <p:nvSpPr>
            <p:cNvPr id="7" name="object 7"/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25177" y="1194553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17046" y="657999"/>
            <a:ext cx="2879725" cy="3900804"/>
          </a:xfrm>
          <a:custGeom>
            <a:avLst/>
            <a:gdLst/>
            <a:ahLst/>
            <a:cxnLst/>
            <a:rect l="l" t="t" r="r" b="b"/>
            <a:pathLst>
              <a:path w="2879725" h="3900804">
                <a:moveTo>
                  <a:pt x="2879686" y="3900233"/>
                </a:moveTo>
                <a:lnTo>
                  <a:pt x="0" y="3900233"/>
                </a:lnTo>
                <a:lnTo>
                  <a:pt x="0" y="0"/>
                </a:lnTo>
                <a:lnTo>
                  <a:pt x="2879686" y="0"/>
                </a:lnTo>
                <a:lnTo>
                  <a:pt x="2879686" y="3900233"/>
                </a:lnTo>
                <a:close/>
              </a:path>
            </a:pathLst>
          </a:custGeom>
          <a:ln w="8077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75085" y="360413"/>
            <a:ext cx="2364105" cy="471170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3655" rIns="0" bIns="0" rtlCol="0">
            <a:spAutoFit/>
          </a:bodyPr>
          <a:lstStyle/>
          <a:p>
            <a:pPr marL="274320" marR="266700" indent="67310">
              <a:lnSpc>
                <a:spcPts val="1480"/>
              </a:lnSpc>
              <a:spcBef>
                <a:spcPts val="265"/>
              </a:spcBef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Ancianos/alto</a:t>
            </a:r>
            <a:r>
              <a:rPr sz="1300" b="1" spc="-6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riesgo: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diabetes</a:t>
            </a:r>
            <a:r>
              <a:rPr sz="13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13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1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y</a:t>
            </a:r>
            <a:r>
              <a:rPr sz="1300" b="1" spc="-1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OpenSans-Semibold"/>
                <a:cs typeface="OpenSans-Semibold"/>
              </a:rPr>
              <a:t>2</a:t>
            </a:r>
            <a:endParaRPr sz="1300">
              <a:latin typeface="OpenSans-Semibold"/>
              <a:cs typeface="OpenSans-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08966" y="2045347"/>
            <a:ext cx="2031364" cy="565785"/>
          </a:xfrm>
          <a:custGeom>
            <a:avLst/>
            <a:gdLst/>
            <a:ahLst/>
            <a:cxnLst/>
            <a:rect l="l" t="t" r="r" b="b"/>
            <a:pathLst>
              <a:path w="2031365" h="565785">
                <a:moveTo>
                  <a:pt x="2031326" y="315341"/>
                </a:moveTo>
                <a:lnTo>
                  <a:pt x="96507" y="315341"/>
                </a:lnTo>
                <a:lnTo>
                  <a:pt x="0" y="441350"/>
                </a:lnTo>
                <a:lnTo>
                  <a:pt x="96507" y="565327"/>
                </a:lnTo>
                <a:lnTo>
                  <a:pt x="2031326" y="565327"/>
                </a:lnTo>
                <a:lnTo>
                  <a:pt x="2031326" y="315341"/>
                </a:lnTo>
                <a:close/>
              </a:path>
              <a:path w="2031365" h="565785">
                <a:moveTo>
                  <a:pt x="2031326" y="0"/>
                </a:moveTo>
                <a:lnTo>
                  <a:pt x="96507" y="0"/>
                </a:lnTo>
                <a:lnTo>
                  <a:pt x="0" y="126009"/>
                </a:lnTo>
                <a:lnTo>
                  <a:pt x="96507" y="249986"/>
                </a:lnTo>
                <a:lnTo>
                  <a:pt x="2031326" y="249986"/>
                </a:lnTo>
                <a:lnTo>
                  <a:pt x="2031326" y="0"/>
                </a:lnTo>
                <a:close/>
              </a:path>
            </a:pathLst>
          </a:custGeom>
          <a:solidFill>
            <a:srgbClr val="56A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56970" y="2054971"/>
            <a:ext cx="1811655" cy="523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Evitar</a:t>
            </a:r>
            <a:r>
              <a:rPr sz="12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hipoglucemias</a:t>
            </a:r>
            <a:endParaRPr sz="12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HbA1c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actual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aceptable</a:t>
            </a:r>
            <a:endParaRPr sz="1200" dirty="0">
              <a:latin typeface="Open Sans"/>
              <a:cs typeface="Open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287721" y="1026719"/>
            <a:ext cx="1013460" cy="3314065"/>
            <a:chOff x="5287721" y="1026719"/>
            <a:chExt cx="1013460" cy="331406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7721" y="1026719"/>
              <a:ext cx="383120" cy="33114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35764" y="1026782"/>
              <a:ext cx="664946" cy="331364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790313" y="1072197"/>
            <a:ext cx="3409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3C3C3B"/>
                </a:solidFill>
                <a:latin typeface="Open Sans"/>
                <a:cs typeface="Open Sans"/>
              </a:rPr>
              <a:t>&lt;10%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1439" y="1033326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&gt;250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6542" y="3987219"/>
            <a:ext cx="557530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&lt;70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&lt;54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78108" y="2805662"/>
            <a:ext cx="684530" cy="3695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5890" marR="128270" indent="-635" algn="ctr">
              <a:lnSpc>
                <a:spcPts val="860"/>
              </a:lnSpc>
              <a:spcBef>
                <a:spcPts val="240"/>
              </a:spcBef>
            </a:pP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Rango</a:t>
            </a:r>
            <a:r>
              <a:rPr sz="800" b="1" spc="500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objetivo</a:t>
            </a:r>
            <a:endParaRPr sz="800">
              <a:latin typeface="OpenSans-SemiBold"/>
              <a:cs typeface="OpenSans-SemiBold"/>
            </a:endParaRPr>
          </a:p>
          <a:p>
            <a:pPr algn="ctr">
              <a:lnSpc>
                <a:spcPts val="840"/>
              </a:lnSpc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70-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180mg/dL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11439" y="1546579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&gt;180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40690" y="1791700"/>
            <a:ext cx="4400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&lt;50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90357" y="3069353"/>
            <a:ext cx="3409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3C3C3B"/>
                </a:solidFill>
                <a:latin typeface="Open Sans"/>
                <a:cs typeface="Open Sans"/>
              </a:rPr>
              <a:t>&gt;50%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5470" y="4083253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&lt;1%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515382" y="4116873"/>
            <a:ext cx="900430" cy="205104"/>
            <a:chOff x="5515382" y="4116873"/>
            <a:chExt cx="900430" cy="205104"/>
          </a:xfrm>
        </p:grpSpPr>
        <p:sp>
          <p:nvSpPr>
            <p:cNvPr id="29" name="object 29"/>
            <p:cNvSpPr/>
            <p:nvPr/>
          </p:nvSpPr>
          <p:spPr>
            <a:xfrm>
              <a:off x="6302716" y="4209379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0" y="106895"/>
                  </a:moveTo>
                  <a:lnTo>
                    <a:pt x="106895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21034" y="4209379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521034" y="4122525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41FB68C2-3351-E819-080A-D652DE206BAF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FD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8">
            <a:extLst>
              <a:ext uri="{FF2B5EF4-FFF2-40B4-BE49-F238E27FC236}">
                <a16:creationId xmlns:a16="http://schemas.microsoft.com/office/drawing/2014/main" id="{D0613400-7F98-1E89-1E2C-7209B86C390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6" name="object 32">
            <a:extLst>
              <a:ext uri="{FF2B5EF4-FFF2-40B4-BE49-F238E27FC236}">
                <a16:creationId xmlns:a16="http://schemas.microsoft.com/office/drawing/2014/main" id="{4DDAE90A-9CE2-2E3B-57BB-938844D98C28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555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FRANCESC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7" name="object 43">
            <a:extLst>
              <a:ext uri="{FF2B5EF4-FFF2-40B4-BE49-F238E27FC236}">
                <a16:creationId xmlns:a16="http://schemas.microsoft.com/office/drawing/2014/main" id="{38DD4F18-6045-38AC-B3B4-F0992D5AA967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4630" y="0"/>
            <a:ext cx="6407150" cy="5144770"/>
            <a:chOff x="2664630" y="0"/>
            <a:chExt cx="640715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9803" y="0"/>
              <a:ext cx="6391654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6778" y="299732"/>
              <a:ext cx="5509260" cy="4574540"/>
            </a:xfrm>
            <a:custGeom>
              <a:avLst/>
              <a:gdLst/>
              <a:ahLst/>
              <a:cxnLst/>
              <a:rect l="l" t="t" r="r" b="b"/>
              <a:pathLst>
                <a:path w="5509259" h="4574540">
                  <a:moveTo>
                    <a:pt x="5508879" y="0"/>
                  </a:moveTo>
                  <a:lnTo>
                    <a:pt x="0" y="0"/>
                  </a:lnTo>
                  <a:lnTo>
                    <a:pt x="0" y="4574298"/>
                  </a:lnTo>
                  <a:lnTo>
                    <a:pt x="5508879" y="4574298"/>
                  </a:lnTo>
                  <a:lnTo>
                    <a:pt x="5508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8992" y="371246"/>
              <a:ext cx="5315788" cy="44246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13056" y="2304839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155790" y="0"/>
                  </a:moveTo>
                  <a:lnTo>
                    <a:pt x="106548" y="7942"/>
                  </a:lnTo>
                  <a:lnTo>
                    <a:pt x="63782" y="30058"/>
                  </a:lnTo>
                  <a:lnTo>
                    <a:pt x="30058" y="63782"/>
                  </a:lnTo>
                  <a:lnTo>
                    <a:pt x="7942" y="106548"/>
                  </a:lnTo>
                  <a:lnTo>
                    <a:pt x="0" y="155790"/>
                  </a:lnTo>
                  <a:lnTo>
                    <a:pt x="7942" y="205033"/>
                  </a:lnTo>
                  <a:lnTo>
                    <a:pt x="30058" y="247799"/>
                  </a:lnTo>
                  <a:lnTo>
                    <a:pt x="63782" y="281523"/>
                  </a:lnTo>
                  <a:lnTo>
                    <a:pt x="106548" y="303639"/>
                  </a:lnTo>
                  <a:lnTo>
                    <a:pt x="155790" y="311581"/>
                  </a:lnTo>
                  <a:lnTo>
                    <a:pt x="205033" y="303639"/>
                  </a:lnTo>
                  <a:lnTo>
                    <a:pt x="247799" y="281523"/>
                  </a:lnTo>
                  <a:lnTo>
                    <a:pt x="281523" y="247799"/>
                  </a:lnTo>
                  <a:lnTo>
                    <a:pt x="303639" y="205033"/>
                  </a:lnTo>
                  <a:lnTo>
                    <a:pt x="311581" y="155790"/>
                  </a:lnTo>
                  <a:lnTo>
                    <a:pt x="303639" y="106548"/>
                  </a:lnTo>
                  <a:lnTo>
                    <a:pt x="281523" y="63782"/>
                  </a:lnTo>
                  <a:lnTo>
                    <a:pt x="247799" y="30058"/>
                  </a:lnTo>
                  <a:lnTo>
                    <a:pt x="205033" y="7942"/>
                  </a:lnTo>
                  <a:lnTo>
                    <a:pt x="155790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3056" y="2304839"/>
              <a:ext cx="311785" cy="311785"/>
            </a:xfrm>
            <a:custGeom>
              <a:avLst/>
              <a:gdLst/>
              <a:ahLst/>
              <a:cxnLst/>
              <a:rect l="l" t="t" r="r" b="b"/>
              <a:pathLst>
                <a:path w="311785" h="311785">
                  <a:moveTo>
                    <a:pt x="311581" y="155790"/>
                  </a:moveTo>
                  <a:lnTo>
                    <a:pt x="303639" y="205033"/>
                  </a:lnTo>
                  <a:lnTo>
                    <a:pt x="281523" y="247799"/>
                  </a:lnTo>
                  <a:lnTo>
                    <a:pt x="247799" y="281523"/>
                  </a:lnTo>
                  <a:lnTo>
                    <a:pt x="205033" y="303639"/>
                  </a:lnTo>
                  <a:lnTo>
                    <a:pt x="155790" y="311581"/>
                  </a:lnTo>
                  <a:lnTo>
                    <a:pt x="106548" y="303639"/>
                  </a:lnTo>
                  <a:lnTo>
                    <a:pt x="63782" y="281523"/>
                  </a:lnTo>
                  <a:lnTo>
                    <a:pt x="30058" y="247799"/>
                  </a:lnTo>
                  <a:lnTo>
                    <a:pt x="7942" y="205033"/>
                  </a:lnTo>
                  <a:lnTo>
                    <a:pt x="0" y="155790"/>
                  </a:lnTo>
                  <a:lnTo>
                    <a:pt x="7942" y="106548"/>
                  </a:lnTo>
                  <a:lnTo>
                    <a:pt x="30058" y="63782"/>
                  </a:lnTo>
                  <a:lnTo>
                    <a:pt x="63782" y="30058"/>
                  </a:lnTo>
                  <a:lnTo>
                    <a:pt x="106548" y="7942"/>
                  </a:lnTo>
                  <a:lnTo>
                    <a:pt x="155790" y="0"/>
                  </a:lnTo>
                  <a:lnTo>
                    <a:pt x="205033" y="7942"/>
                  </a:lnTo>
                  <a:lnTo>
                    <a:pt x="247799" y="30058"/>
                  </a:lnTo>
                  <a:lnTo>
                    <a:pt x="281523" y="63782"/>
                  </a:lnTo>
                  <a:lnTo>
                    <a:pt x="303639" y="106548"/>
                  </a:lnTo>
                  <a:lnTo>
                    <a:pt x="311581" y="155790"/>
                  </a:lnTo>
                  <a:close/>
                </a:path>
              </a:pathLst>
            </a:custGeom>
            <a:ln w="9906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5605" y="2281110"/>
              <a:ext cx="161925" cy="310515"/>
            </a:xfrm>
            <a:custGeom>
              <a:avLst/>
              <a:gdLst/>
              <a:ahLst/>
              <a:cxnLst/>
              <a:rect l="l" t="t" r="r" b="b"/>
              <a:pathLst>
                <a:path w="161925" h="310514">
                  <a:moveTo>
                    <a:pt x="161594" y="240487"/>
                  </a:moveTo>
                  <a:lnTo>
                    <a:pt x="159562" y="235724"/>
                  </a:lnTo>
                  <a:lnTo>
                    <a:pt x="107061" y="185508"/>
                  </a:lnTo>
                  <a:lnTo>
                    <a:pt x="100926" y="181635"/>
                  </a:lnTo>
                  <a:lnTo>
                    <a:pt x="94030" y="180454"/>
                  </a:lnTo>
                  <a:lnTo>
                    <a:pt x="87185" y="181940"/>
                  </a:lnTo>
                  <a:lnTo>
                    <a:pt x="81241" y="186080"/>
                  </a:lnTo>
                  <a:lnTo>
                    <a:pt x="77368" y="192214"/>
                  </a:lnTo>
                  <a:lnTo>
                    <a:pt x="76174" y="199110"/>
                  </a:lnTo>
                  <a:lnTo>
                    <a:pt x="77673" y="205955"/>
                  </a:lnTo>
                  <a:lnTo>
                    <a:pt x="81813" y="211899"/>
                  </a:lnTo>
                  <a:lnTo>
                    <a:pt x="93472" y="223050"/>
                  </a:lnTo>
                  <a:lnTo>
                    <a:pt x="7289" y="223050"/>
                  </a:lnTo>
                  <a:lnTo>
                    <a:pt x="0" y="230327"/>
                  </a:lnTo>
                  <a:lnTo>
                    <a:pt x="0" y="260616"/>
                  </a:lnTo>
                  <a:lnTo>
                    <a:pt x="7289" y="267906"/>
                  </a:lnTo>
                  <a:lnTo>
                    <a:pt x="93459" y="267906"/>
                  </a:lnTo>
                  <a:lnTo>
                    <a:pt x="81813" y="279044"/>
                  </a:lnTo>
                  <a:lnTo>
                    <a:pt x="77673" y="285000"/>
                  </a:lnTo>
                  <a:lnTo>
                    <a:pt x="76174" y="291846"/>
                  </a:lnTo>
                  <a:lnTo>
                    <a:pt x="77368" y="298742"/>
                  </a:lnTo>
                  <a:lnTo>
                    <a:pt x="81241" y="304863"/>
                  </a:lnTo>
                  <a:lnTo>
                    <a:pt x="84823" y="308610"/>
                  </a:lnTo>
                  <a:lnTo>
                    <a:pt x="89623" y="310502"/>
                  </a:lnTo>
                  <a:lnTo>
                    <a:pt x="94437" y="310502"/>
                  </a:lnTo>
                  <a:lnTo>
                    <a:pt x="98971" y="310502"/>
                  </a:lnTo>
                  <a:lnTo>
                    <a:pt x="103517" y="308825"/>
                  </a:lnTo>
                  <a:lnTo>
                    <a:pt x="159562" y="255231"/>
                  </a:lnTo>
                  <a:lnTo>
                    <a:pt x="161594" y="250456"/>
                  </a:lnTo>
                  <a:lnTo>
                    <a:pt x="161594" y="240487"/>
                  </a:lnTo>
                  <a:close/>
                </a:path>
                <a:path w="161925" h="310514">
                  <a:moveTo>
                    <a:pt x="161594" y="60045"/>
                  </a:moveTo>
                  <a:lnTo>
                    <a:pt x="159562" y="55283"/>
                  </a:lnTo>
                  <a:lnTo>
                    <a:pt x="107061" y="5067"/>
                  </a:lnTo>
                  <a:lnTo>
                    <a:pt x="100926" y="1193"/>
                  </a:lnTo>
                  <a:lnTo>
                    <a:pt x="94030" y="0"/>
                  </a:lnTo>
                  <a:lnTo>
                    <a:pt x="87185" y="1485"/>
                  </a:lnTo>
                  <a:lnTo>
                    <a:pt x="81241" y="5638"/>
                  </a:lnTo>
                  <a:lnTo>
                    <a:pt x="77368" y="11760"/>
                  </a:lnTo>
                  <a:lnTo>
                    <a:pt x="76174" y="18669"/>
                  </a:lnTo>
                  <a:lnTo>
                    <a:pt x="77673" y="25501"/>
                  </a:lnTo>
                  <a:lnTo>
                    <a:pt x="81813" y="31457"/>
                  </a:lnTo>
                  <a:lnTo>
                    <a:pt x="93472" y="42608"/>
                  </a:lnTo>
                  <a:lnTo>
                    <a:pt x="7289" y="42608"/>
                  </a:lnTo>
                  <a:lnTo>
                    <a:pt x="0" y="49885"/>
                  </a:lnTo>
                  <a:lnTo>
                    <a:pt x="0" y="80175"/>
                  </a:lnTo>
                  <a:lnTo>
                    <a:pt x="7289" y="87464"/>
                  </a:lnTo>
                  <a:lnTo>
                    <a:pt x="93459" y="87464"/>
                  </a:lnTo>
                  <a:lnTo>
                    <a:pt x="81813" y="98602"/>
                  </a:lnTo>
                  <a:lnTo>
                    <a:pt x="77673" y="104546"/>
                  </a:lnTo>
                  <a:lnTo>
                    <a:pt x="76174" y="111391"/>
                  </a:lnTo>
                  <a:lnTo>
                    <a:pt x="77368" y="118287"/>
                  </a:lnTo>
                  <a:lnTo>
                    <a:pt x="81241" y="124421"/>
                  </a:lnTo>
                  <a:lnTo>
                    <a:pt x="84823" y="128168"/>
                  </a:lnTo>
                  <a:lnTo>
                    <a:pt x="89623" y="130060"/>
                  </a:lnTo>
                  <a:lnTo>
                    <a:pt x="94437" y="130060"/>
                  </a:lnTo>
                  <a:lnTo>
                    <a:pt x="98971" y="130060"/>
                  </a:lnTo>
                  <a:lnTo>
                    <a:pt x="103517" y="128384"/>
                  </a:lnTo>
                  <a:lnTo>
                    <a:pt x="159562" y="74790"/>
                  </a:lnTo>
                  <a:lnTo>
                    <a:pt x="161594" y="70015"/>
                  </a:lnTo>
                  <a:lnTo>
                    <a:pt x="161594" y="60045"/>
                  </a:lnTo>
                  <a:close/>
                </a:path>
              </a:pathLst>
            </a:custGeom>
            <a:solidFill>
              <a:srgbClr val="F5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453" y="2242712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0"/>
                  </a:moveTo>
                  <a:lnTo>
                    <a:pt x="52565" y="0"/>
                  </a:lnTo>
                  <a:lnTo>
                    <a:pt x="32157" y="4148"/>
                  </a:lnTo>
                  <a:lnTo>
                    <a:pt x="15443" y="15444"/>
                  </a:lnTo>
                  <a:lnTo>
                    <a:pt x="4148" y="32162"/>
                  </a:lnTo>
                  <a:lnTo>
                    <a:pt x="0" y="52577"/>
                  </a:lnTo>
                  <a:lnTo>
                    <a:pt x="0" y="83959"/>
                  </a:lnTo>
                  <a:lnTo>
                    <a:pt x="4148" y="104367"/>
                  </a:lnTo>
                  <a:lnTo>
                    <a:pt x="15443" y="121081"/>
                  </a:lnTo>
                  <a:lnTo>
                    <a:pt x="32157" y="132376"/>
                  </a:lnTo>
                  <a:lnTo>
                    <a:pt x="52565" y="136525"/>
                  </a:lnTo>
                  <a:lnTo>
                    <a:pt x="1612595" y="136525"/>
                  </a:lnTo>
                  <a:lnTo>
                    <a:pt x="1633008" y="132376"/>
                  </a:lnTo>
                  <a:lnTo>
                    <a:pt x="1649722" y="121081"/>
                  </a:lnTo>
                  <a:lnTo>
                    <a:pt x="1661013" y="104367"/>
                  </a:lnTo>
                  <a:lnTo>
                    <a:pt x="1665160" y="83959"/>
                  </a:lnTo>
                  <a:lnTo>
                    <a:pt x="1665160" y="52577"/>
                  </a:lnTo>
                  <a:lnTo>
                    <a:pt x="1661013" y="32162"/>
                  </a:lnTo>
                  <a:lnTo>
                    <a:pt x="1649722" y="15444"/>
                  </a:lnTo>
                  <a:lnTo>
                    <a:pt x="1633008" y="4148"/>
                  </a:lnTo>
                  <a:lnTo>
                    <a:pt x="1612595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30453" y="2242712"/>
              <a:ext cx="1665605" cy="136525"/>
            </a:xfrm>
            <a:custGeom>
              <a:avLst/>
              <a:gdLst/>
              <a:ahLst/>
              <a:cxnLst/>
              <a:rect l="l" t="t" r="r" b="b"/>
              <a:pathLst>
                <a:path w="1665604" h="136525">
                  <a:moveTo>
                    <a:pt x="1612595" y="136525"/>
                  </a:moveTo>
                  <a:lnTo>
                    <a:pt x="52565" y="136525"/>
                  </a:lnTo>
                  <a:lnTo>
                    <a:pt x="32157" y="132376"/>
                  </a:lnTo>
                  <a:lnTo>
                    <a:pt x="15443" y="121081"/>
                  </a:lnTo>
                  <a:lnTo>
                    <a:pt x="4148" y="104367"/>
                  </a:lnTo>
                  <a:lnTo>
                    <a:pt x="0" y="83959"/>
                  </a:lnTo>
                  <a:lnTo>
                    <a:pt x="0" y="52577"/>
                  </a:lnTo>
                  <a:lnTo>
                    <a:pt x="4148" y="32162"/>
                  </a:lnTo>
                  <a:lnTo>
                    <a:pt x="15443" y="15444"/>
                  </a:lnTo>
                  <a:lnTo>
                    <a:pt x="32157" y="4148"/>
                  </a:lnTo>
                  <a:lnTo>
                    <a:pt x="52565" y="0"/>
                  </a:lnTo>
                  <a:lnTo>
                    <a:pt x="1612595" y="0"/>
                  </a:lnTo>
                  <a:lnTo>
                    <a:pt x="1633008" y="4148"/>
                  </a:lnTo>
                  <a:lnTo>
                    <a:pt x="1649722" y="15444"/>
                  </a:lnTo>
                  <a:lnTo>
                    <a:pt x="1661013" y="32162"/>
                  </a:lnTo>
                  <a:lnTo>
                    <a:pt x="1665160" y="52577"/>
                  </a:lnTo>
                  <a:lnTo>
                    <a:pt x="1665160" y="83959"/>
                  </a:lnTo>
                  <a:lnTo>
                    <a:pt x="1661013" y="104367"/>
                  </a:lnTo>
                  <a:lnTo>
                    <a:pt x="1649722" y="121081"/>
                  </a:lnTo>
                  <a:lnTo>
                    <a:pt x="1633008" y="132376"/>
                  </a:lnTo>
                  <a:lnTo>
                    <a:pt x="1612595" y="136525"/>
                  </a:lnTo>
                  <a:close/>
                </a:path>
              </a:pathLst>
            </a:custGeom>
            <a:ln w="9334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1447" y="2392426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0"/>
                  </a:moveTo>
                  <a:lnTo>
                    <a:pt x="80873" y="0"/>
                  </a:lnTo>
                  <a:lnTo>
                    <a:pt x="49468" y="6380"/>
                  </a:lnTo>
                  <a:lnTo>
                    <a:pt x="23753" y="23753"/>
                  </a:lnTo>
                  <a:lnTo>
                    <a:pt x="6380" y="49468"/>
                  </a:lnTo>
                  <a:lnTo>
                    <a:pt x="0" y="80873"/>
                  </a:lnTo>
                  <a:lnTo>
                    <a:pt x="0" y="142493"/>
                  </a:lnTo>
                  <a:lnTo>
                    <a:pt x="6380" y="173898"/>
                  </a:lnTo>
                  <a:lnTo>
                    <a:pt x="23753" y="199613"/>
                  </a:lnTo>
                  <a:lnTo>
                    <a:pt x="49468" y="216987"/>
                  </a:lnTo>
                  <a:lnTo>
                    <a:pt x="80873" y="223367"/>
                  </a:lnTo>
                  <a:lnTo>
                    <a:pt x="2327592" y="223367"/>
                  </a:lnTo>
                  <a:lnTo>
                    <a:pt x="2358992" y="216987"/>
                  </a:lnTo>
                  <a:lnTo>
                    <a:pt x="2384707" y="199613"/>
                  </a:lnTo>
                  <a:lnTo>
                    <a:pt x="2402083" y="173898"/>
                  </a:lnTo>
                  <a:lnTo>
                    <a:pt x="2408466" y="142493"/>
                  </a:lnTo>
                  <a:lnTo>
                    <a:pt x="2408466" y="80873"/>
                  </a:lnTo>
                  <a:lnTo>
                    <a:pt x="2402083" y="49468"/>
                  </a:lnTo>
                  <a:lnTo>
                    <a:pt x="2384707" y="23753"/>
                  </a:lnTo>
                  <a:lnTo>
                    <a:pt x="2358992" y="6380"/>
                  </a:lnTo>
                  <a:lnTo>
                    <a:pt x="2327592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11447" y="2392426"/>
              <a:ext cx="2408555" cy="223520"/>
            </a:xfrm>
            <a:custGeom>
              <a:avLst/>
              <a:gdLst/>
              <a:ahLst/>
              <a:cxnLst/>
              <a:rect l="l" t="t" r="r" b="b"/>
              <a:pathLst>
                <a:path w="2408554" h="223519">
                  <a:moveTo>
                    <a:pt x="2327592" y="223367"/>
                  </a:moveTo>
                  <a:lnTo>
                    <a:pt x="80873" y="223367"/>
                  </a:lnTo>
                  <a:lnTo>
                    <a:pt x="49468" y="216987"/>
                  </a:lnTo>
                  <a:lnTo>
                    <a:pt x="23753" y="199613"/>
                  </a:lnTo>
                  <a:lnTo>
                    <a:pt x="6380" y="173898"/>
                  </a:lnTo>
                  <a:lnTo>
                    <a:pt x="0" y="142493"/>
                  </a:lnTo>
                  <a:lnTo>
                    <a:pt x="0" y="80873"/>
                  </a:lnTo>
                  <a:lnTo>
                    <a:pt x="6380" y="49468"/>
                  </a:lnTo>
                  <a:lnTo>
                    <a:pt x="23753" y="23753"/>
                  </a:lnTo>
                  <a:lnTo>
                    <a:pt x="49468" y="6380"/>
                  </a:lnTo>
                  <a:lnTo>
                    <a:pt x="80873" y="0"/>
                  </a:lnTo>
                  <a:lnTo>
                    <a:pt x="2327592" y="0"/>
                  </a:lnTo>
                  <a:lnTo>
                    <a:pt x="2358992" y="6380"/>
                  </a:lnTo>
                  <a:lnTo>
                    <a:pt x="2384707" y="23753"/>
                  </a:lnTo>
                  <a:lnTo>
                    <a:pt x="2402083" y="49468"/>
                  </a:lnTo>
                  <a:lnTo>
                    <a:pt x="2408466" y="80873"/>
                  </a:lnTo>
                  <a:lnTo>
                    <a:pt x="2408466" y="142493"/>
                  </a:lnTo>
                  <a:lnTo>
                    <a:pt x="2402083" y="173898"/>
                  </a:lnTo>
                  <a:lnTo>
                    <a:pt x="2384707" y="199613"/>
                  </a:lnTo>
                  <a:lnTo>
                    <a:pt x="2358992" y="216987"/>
                  </a:lnTo>
                  <a:lnTo>
                    <a:pt x="2327592" y="223367"/>
                  </a:lnTo>
                  <a:close/>
                </a:path>
              </a:pathLst>
            </a:custGeom>
            <a:ln w="9258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87350" y="895926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0"/>
                  </a:moveTo>
                  <a:lnTo>
                    <a:pt x="77927" y="0"/>
                  </a:lnTo>
                  <a:lnTo>
                    <a:pt x="47668" y="6148"/>
                  </a:lnTo>
                  <a:lnTo>
                    <a:pt x="22890" y="22890"/>
                  </a:lnTo>
                  <a:lnTo>
                    <a:pt x="6148" y="47668"/>
                  </a:lnTo>
                  <a:lnTo>
                    <a:pt x="0" y="77927"/>
                  </a:lnTo>
                  <a:lnTo>
                    <a:pt x="0" y="93916"/>
                  </a:lnTo>
                  <a:lnTo>
                    <a:pt x="6148" y="124167"/>
                  </a:lnTo>
                  <a:lnTo>
                    <a:pt x="22890" y="148942"/>
                  </a:lnTo>
                  <a:lnTo>
                    <a:pt x="47668" y="165682"/>
                  </a:lnTo>
                  <a:lnTo>
                    <a:pt x="77927" y="171830"/>
                  </a:lnTo>
                  <a:lnTo>
                    <a:pt x="2828798" y="171830"/>
                  </a:lnTo>
                  <a:lnTo>
                    <a:pt x="2859049" y="165682"/>
                  </a:lnTo>
                  <a:lnTo>
                    <a:pt x="2883823" y="148942"/>
                  </a:lnTo>
                  <a:lnTo>
                    <a:pt x="2900564" y="124167"/>
                  </a:lnTo>
                  <a:lnTo>
                    <a:pt x="2906712" y="93916"/>
                  </a:lnTo>
                  <a:lnTo>
                    <a:pt x="2906712" y="77927"/>
                  </a:lnTo>
                  <a:lnTo>
                    <a:pt x="2900564" y="47668"/>
                  </a:lnTo>
                  <a:lnTo>
                    <a:pt x="2883823" y="22890"/>
                  </a:lnTo>
                  <a:lnTo>
                    <a:pt x="2859049" y="6148"/>
                  </a:lnTo>
                  <a:lnTo>
                    <a:pt x="2828798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87350" y="895926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171830"/>
                  </a:moveTo>
                  <a:lnTo>
                    <a:pt x="77927" y="171830"/>
                  </a:lnTo>
                  <a:lnTo>
                    <a:pt x="47668" y="165682"/>
                  </a:lnTo>
                  <a:lnTo>
                    <a:pt x="22890" y="148942"/>
                  </a:lnTo>
                  <a:lnTo>
                    <a:pt x="6148" y="124167"/>
                  </a:lnTo>
                  <a:lnTo>
                    <a:pt x="0" y="93916"/>
                  </a:lnTo>
                  <a:lnTo>
                    <a:pt x="0" y="77927"/>
                  </a:lnTo>
                  <a:lnTo>
                    <a:pt x="6148" y="47668"/>
                  </a:lnTo>
                  <a:lnTo>
                    <a:pt x="22890" y="22890"/>
                  </a:lnTo>
                  <a:lnTo>
                    <a:pt x="47668" y="6148"/>
                  </a:lnTo>
                  <a:lnTo>
                    <a:pt x="77927" y="0"/>
                  </a:lnTo>
                  <a:lnTo>
                    <a:pt x="2828798" y="0"/>
                  </a:lnTo>
                  <a:lnTo>
                    <a:pt x="2859049" y="6148"/>
                  </a:lnTo>
                  <a:lnTo>
                    <a:pt x="2883823" y="22890"/>
                  </a:lnTo>
                  <a:lnTo>
                    <a:pt x="2900564" y="47668"/>
                  </a:lnTo>
                  <a:lnTo>
                    <a:pt x="2906712" y="77927"/>
                  </a:lnTo>
                  <a:lnTo>
                    <a:pt x="2906712" y="93916"/>
                  </a:lnTo>
                  <a:lnTo>
                    <a:pt x="2900564" y="124167"/>
                  </a:lnTo>
                  <a:lnTo>
                    <a:pt x="2883823" y="148942"/>
                  </a:lnTo>
                  <a:lnTo>
                    <a:pt x="2859049" y="165682"/>
                  </a:lnTo>
                  <a:lnTo>
                    <a:pt x="2828798" y="171830"/>
                  </a:lnTo>
                  <a:close/>
                </a:path>
              </a:pathLst>
            </a:custGeom>
            <a:ln w="11049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12689" y="1066313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10020" y="0"/>
                  </a:moveTo>
                  <a:lnTo>
                    <a:pt x="0" y="7797"/>
                  </a:lnTo>
                </a:path>
              </a:pathLst>
            </a:custGeom>
            <a:ln w="9525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18799" y="1089717"/>
              <a:ext cx="1473835" cy="1147445"/>
            </a:xfrm>
            <a:custGeom>
              <a:avLst/>
              <a:gdLst/>
              <a:ahLst/>
              <a:cxnLst/>
              <a:rect l="l" t="t" r="r" b="b"/>
              <a:pathLst>
                <a:path w="1473835" h="1147445">
                  <a:moveTo>
                    <a:pt x="1473835" y="0"/>
                  </a:moveTo>
                  <a:lnTo>
                    <a:pt x="0" y="1146873"/>
                  </a:lnTo>
                </a:path>
              </a:pathLst>
            </a:custGeom>
            <a:ln w="9525">
              <a:solidFill>
                <a:srgbClr val="CB3566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4630" y="2215563"/>
              <a:ext cx="71067" cy="71066"/>
            </a:xfrm>
            <a:prstGeom prst="rect">
              <a:avLst/>
            </a:prstGeom>
          </p:spPr>
        </p:pic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229222" y="2742019"/>
          <a:ext cx="2706370" cy="1617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165">
                <a:tc>
                  <a:txBody>
                    <a:bodyPr/>
                    <a:lstStyle/>
                    <a:p>
                      <a:pPr marL="72390">
                        <a:lnSpc>
                          <a:spcPts val="825"/>
                        </a:lnSpc>
                        <a:spcBef>
                          <a:spcPts val="409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GM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72390" marR="57785">
                        <a:lnSpc>
                          <a:spcPts val="810"/>
                        </a:lnSpc>
                        <a:spcBef>
                          <a:spcPts val="35"/>
                        </a:spcBef>
                      </a:pPr>
                      <a:r>
                        <a:rPr sz="700" b="1" spc="-2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4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20" dirty="0">
                          <a:latin typeface="OpenSans-ExtraBold"/>
                          <a:cs typeface="OpenSans-ExtraBold"/>
                        </a:rPr>
                        <a:t>PARA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CARACTERISTICAS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DEL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PACIENTE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(&gt;7%)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2069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5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(&gt;10%)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27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9065" marR="227329">
                        <a:lnSpc>
                          <a:spcPct val="103600"/>
                        </a:lnSpc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(&lt;1%)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63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276860">
                        <a:lnSpc>
                          <a:spcPct val="103600"/>
                        </a:lnSpc>
                        <a:spcBef>
                          <a:spcPts val="62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(&lt;50%)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787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82550">
                        <a:lnSpc>
                          <a:spcPct val="103600"/>
                        </a:lnSpc>
                        <a:spcBef>
                          <a:spcPts val="670"/>
                        </a:spcBef>
                      </a:pP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VARIABILIDAD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ADECUADA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dirty="0">
                          <a:latin typeface="OpenSans-SemiBold"/>
                          <a:cs typeface="OpenSans-SemiBold"/>
                        </a:rPr>
                        <a:t>(CV </a:t>
                      </a:r>
                      <a:r>
                        <a:rPr sz="800" b="1" spc="-20" dirty="0">
                          <a:latin typeface="OpenSans-SemiBold"/>
                          <a:cs typeface="OpenSans-SemiBold"/>
                        </a:rPr>
                        <a:t>36%)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509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4300" marR="277495">
                        <a:lnSpc>
                          <a:spcPts val="810"/>
                        </a:lnSpc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TIR</a:t>
                      </a:r>
                      <a:r>
                        <a:rPr sz="700" b="1" spc="-3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ACEPTABLE</a:t>
                      </a:r>
                      <a:endParaRPr sz="700">
                        <a:latin typeface="OpenSans-ExtraBold"/>
                        <a:cs typeface="OpenSans-ExtraBold"/>
                      </a:endParaRPr>
                    </a:p>
                  </a:txBody>
                  <a:tcPr marL="0" marR="0" marT="635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69589" y="2083000"/>
            <a:ext cx="1964689" cy="4895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EL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SENSOR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ESTÁ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ACTIVO</a:t>
            </a:r>
            <a:r>
              <a:rPr sz="1000" spc="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97</a:t>
            </a:r>
            <a:r>
              <a:rPr sz="1200" b="1" spc="-25" dirty="0">
                <a:solidFill>
                  <a:srgbClr val="475563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LECTURAS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PROMEDIO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9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/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DÍA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670" y="2184262"/>
            <a:ext cx="103111" cy="1031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670" y="2411230"/>
            <a:ext cx="103111" cy="103124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51E594A9-4211-9BF8-080F-0917E59EE414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FD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8">
            <a:extLst>
              <a:ext uri="{FF2B5EF4-FFF2-40B4-BE49-F238E27FC236}">
                <a16:creationId xmlns:a16="http://schemas.microsoft.com/office/drawing/2014/main" id="{255E32CB-9539-30F2-4907-4415FFB248C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E49DE7FB-0CB8-C876-E17E-310ABAD3CB33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555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FRANCESC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3" name="object 43">
            <a:extLst>
              <a:ext uri="{FF2B5EF4-FFF2-40B4-BE49-F238E27FC236}">
                <a16:creationId xmlns:a16="http://schemas.microsoft.com/office/drawing/2014/main" id="{2B8410D9-A916-20C9-4EDF-4C68E40D59C2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4" name="object 11">
            <a:extLst>
              <a:ext uri="{FF2B5EF4-FFF2-40B4-BE49-F238E27FC236}">
                <a16:creationId xmlns:a16="http://schemas.microsoft.com/office/drawing/2014/main" id="{6B9E4268-5FAB-7654-D56E-02397A2F8F35}"/>
              </a:ext>
            </a:extLst>
          </p:cNvPr>
          <p:cNvGrpSpPr/>
          <p:nvPr/>
        </p:nvGrpSpPr>
        <p:grpSpPr>
          <a:xfrm>
            <a:off x="366796" y="1801409"/>
            <a:ext cx="998855" cy="59690"/>
            <a:chOff x="737857" y="1781530"/>
            <a:chExt cx="998855" cy="59690"/>
          </a:xfrm>
        </p:grpSpPr>
        <p:sp>
          <p:nvSpPr>
            <p:cNvPr id="35" name="object 12">
              <a:extLst>
                <a:ext uri="{FF2B5EF4-FFF2-40B4-BE49-F238E27FC236}">
                  <a16:creationId xmlns:a16="http://schemas.microsoft.com/office/drawing/2014/main" id="{6A0EA8A9-004E-AE44-EA45-4EE958680F4C}"/>
                </a:ext>
              </a:extLst>
            </p:cNvPr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3">
              <a:extLst>
                <a:ext uri="{FF2B5EF4-FFF2-40B4-BE49-F238E27FC236}">
                  <a16:creationId xmlns:a16="http://schemas.microsoft.com/office/drawing/2014/main" id="{9606DAD9-9903-C4F8-D961-6C231E684ACC}"/>
                </a:ext>
              </a:extLst>
            </p:cNvPr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4">
              <a:extLst>
                <a:ext uri="{FF2B5EF4-FFF2-40B4-BE49-F238E27FC236}">
                  <a16:creationId xmlns:a16="http://schemas.microsoft.com/office/drawing/2014/main" id="{33963F22-57C1-B940-883A-B020DC9FD599}"/>
                </a:ext>
              </a:extLst>
            </p:cNvPr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15">
            <a:extLst>
              <a:ext uri="{FF2B5EF4-FFF2-40B4-BE49-F238E27FC236}">
                <a16:creationId xmlns:a16="http://schemas.microsoft.com/office/drawing/2014/main" id="{9AB8186D-112F-46B5-D7F7-08B92B722C0C}"/>
              </a:ext>
            </a:extLst>
          </p:cNvPr>
          <p:cNvSpPr txBox="1"/>
          <p:nvPr/>
        </p:nvSpPr>
        <p:spPr>
          <a:xfrm>
            <a:off x="354110" y="1214432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 dirty="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9114" y="2810953"/>
            <a:ext cx="7668895" cy="108013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Elevada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glucosa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post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desayuno.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Elevada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variabilidad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segunda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parte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noche.</a:t>
            </a:r>
            <a:endParaRPr sz="1200">
              <a:latin typeface="Open Sans"/>
              <a:cs typeface="Open Sans"/>
            </a:endParaRP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objetivan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olvidos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administración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desayuno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(cuando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su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esposa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sale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hacer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compras).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objetiva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ingesta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muy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variable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la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cena;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además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al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acostarse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muchas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noches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miedo</a:t>
            </a:r>
            <a:r>
              <a:rPr sz="12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 hacer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hipoglucemias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come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2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200" dirty="0">
                <a:solidFill>
                  <a:srgbClr val="3C3C3B"/>
                </a:solidFill>
                <a:latin typeface="Open Sans"/>
                <a:cs typeface="Open Sans"/>
              </a:rPr>
              <a:t>forma </a:t>
            </a:r>
            <a:r>
              <a:rPr sz="1200" spc="-10" dirty="0">
                <a:solidFill>
                  <a:srgbClr val="3C3C3B"/>
                </a:solidFill>
                <a:latin typeface="Open Sans"/>
                <a:cs typeface="Open Sans"/>
              </a:rPr>
              <a:t>excesiva.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39" y="2897035"/>
            <a:ext cx="110578" cy="1105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39" y="3321739"/>
            <a:ext cx="110578" cy="11056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39" y="3526689"/>
            <a:ext cx="110578" cy="11056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6539" y="3111102"/>
            <a:ext cx="110578" cy="11056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229631" y="4050966"/>
            <a:ext cx="7128509" cy="864235"/>
          </a:xfrm>
          <a:custGeom>
            <a:avLst/>
            <a:gdLst/>
            <a:ahLst/>
            <a:cxnLst/>
            <a:rect l="l" t="t" r="r" b="b"/>
            <a:pathLst>
              <a:path w="7128509" h="864235">
                <a:moveTo>
                  <a:pt x="6924408" y="0"/>
                </a:moveTo>
                <a:lnTo>
                  <a:pt x="203479" y="0"/>
                </a:lnTo>
                <a:lnTo>
                  <a:pt x="156970" y="5397"/>
                </a:lnTo>
                <a:lnTo>
                  <a:pt x="114198" y="20760"/>
                </a:lnTo>
                <a:lnTo>
                  <a:pt x="76409" y="44843"/>
                </a:lnTo>
                <a:lnTo>
                  <a:pt x="44848" y="76401"/>
                </a:lnTo>
                <a:lnTo>
                  <a:pt x="20763" y="114187"/>
                </a:lnTo>
                <a:lnTo>
                  <a:pt x="5398" y="156958"/>
                </a:lnTo>
                <a:lnTo>
                  <a:pt x="0" y="203466"/>
                </a:lnTo>
                <a:lnTo>
                  <a:pt x="0" y="660565"/>
                </a:lnTo>
                <a:lnTo>
                  <a:pt x="5398" y="707074"/>
                </a:lnTo>
                <a:lnTo>
                  <a:pt x="20763" y="749846"/>
                </a:lnTo>
                <a:lnTo>
                  <a:pt x="44848" y="787635"/>
                </a:lnTo>
                <a:lnTo>
                  <a:pt x="76409" y="819195"/>
                </a:lnTo>
                <a:lnTo>
                  <a:pt x="114198" y="843281"/>
                </a:lnTo>
                <a:lnTo>
                  <a:pt x="156970" y="858646"/>
                </a:lnTo>
                <a:lnTo>
                  <a:pt x="203479" y="864044"/>
                </a:lnTo>
                <a:lnTo>
                  <a:pt x="6924408" y="864044"/>
                </a:lnTo>
                <a:lnTo>
                  <a:pt x="6970917" y="858646"/>
                </a:lnTo>
                <a:lnTo>
                  <a:pt x="7013689" y="843281"/>
                </a:lnTo>
                <a:lnTo>
                  <a:pt x="7051478" y="819195"/>
                </a:lnTo>
                <a:lnTo>
                  <a:pt x="7083038" y="787635"/>
                </a:lnTo>
                <a:lnTo>
                  <a:pt x="7107124" y="749846"/>
                </a:lnTo>
                <a:lnTo>
                  <a:pt x="7122489" y="707074"/>
                </a:lnTo>
                <a:lnTo>
                  <a:pt x="7127887" y="660565"/>
                </a:lnTo>
                <a:lnTo>
                  <a:pt x="7127887" y="203466"/>
                </a:lnTo>
                <a:lnTo>
                  <a:pt x="7122489" y="156958"/>
                </a:lnTo>
                <a:lnTo>
                  <a:pt x="7107124" y="114187"/>
                </a:lnTo>
                <a:lnTo>
                  <a:pt x="7083038" y="76401"/>
                </a:lnTo>
                <a:lnTo>
                  <a:pt x="7051478" y="44843"/>
                </a:lnTo>
                <a:lnTo>
                  <a:pt x="7013689" y="20760"/>
                </a:lnTo>
                <a:lnTo>
                  <a:pt x="6970917" y="5397"/>
                </a:lnTo>
                <a:lnTo>
                  <a:pt x="6924408" y="0"/>
                </a:lnTo>
                <a:close/>
              </a:path>
            </a:pathLst>
          </a:custGeom>
          <a:solidFill>
            <a:srgbClr val="F33E00">
              <a:alpha val="6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4858" y="4101777"/>
            <a:ext cx="8067040" cy="94106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42695">
              <a:lnSpc>
                <a:spcPct val="100000"/>
              </a:lnSpc>
              <a:spcBef>
                <a:spcPts val="44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300" b="1" spc="-3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RECOMENDÓ</a:t>
            </a:r>
            <a:r>
              <a:rPr sz="1300" b="1" spc="-2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SUPERVISIÓN</a:t>
            </a:r>
            <a:r>
              <a:rPr sz="1300" b="1" spc="-2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INSULINA</a:t>
            </a:r>
            <a:r>
              <a:rPr sz="1300" b="1" spc="-2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EN</a:t>
            </a:r>
            <a:r>
              <a:rPr sz="1300" b="1" spc="-2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DESAYUNO.</a:t>
            </a:r>
            <a:endParaRPr sz="1300" dirty="0">
              <a:latin typeface="OpenSans-ExtraBold"/>
              <a:cs typeface="OpenSans-ExtraBold"/>
            </a:endParaRPr>
          </a:p>
          <a:p>
            <a:pPr marL="1242695">
              <a:lnSpc>
                <a:spcPts val="1530"/>
              </a:lnSpc>
              <a:spcBef>
                <a:spcPts val="340"/>
              </a:spcBef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SE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RECOMENDÓ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FIJAR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HC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EN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LA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CENA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Y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HACER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RESOPÓN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(1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VASO</a:t>
            </a:r>
            <a:r>
              <a:rPr sz="1300" b="1" spc="-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LECHE)</a:t>
            </a:r>
            <a:endParaRPr sz="1300" dirty="0">
              <a:latin typeface="OpenSans-ExtraBold"/>
              <a:cs typeface="OpenSans-ExtraBold"/>
            </a:endParaRPr>
          </a:p>
          <a:p>
            <a:pPr marL="1242695">
              <a:lnSpc>
                <a:spcPts val="1530"/>
              </a:lnSpc>
            </a:pP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AL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ACOSTARSE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SOLO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SI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GLUCOSA</a:t>
            </a:r>
            <a:r>
              <a:rPr sz="1300" b="1" spc="-15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&lt;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150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MG/DL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Y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FLECHA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ESTABLE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ExtraBold"/>
                <a:cs typeface="OpenSans-ExtraBold"/>
              </a:rPr>
              <a:t>O</a:t>
            </a:r>
            <a:r>
              <a:rPr sz="1300" b="1" spc="-10" dirty="0">
                <a:solidFill>
                  <a:srgbClr val="FFFFFF"/>
                </a:solidFill>
                <a:latin typeface="OpenSans-ExtraBold"/>
                <a:cs typeface="OpenSans-ExtraBold"/>
              </a:rPr>
              <a:t> DESCENDENTE</a:t>
            </a:r>
            <a:endParaRPr sz="1300" dirty="0">
              <a:latin typeface="OpenSans-ExtraBold"/>
              <a:cs typeface="OpenSans-ExtraBold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009E91"/>
                </a:solidFill>
                <a:latin typeface="Open Sans"/>
                <a:cs typeface="Open Sans"/>
              </a:rPr>
              <a:t>2</a:t>
            </a:r>
            <a:endParaRPr sz="400" dirty="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12162" y="0"/>
            <a:ext cx="6666230" cy="3241040"/>
            <a:chOff x="2412162" y="0"/>
            <a:chExt cx="6666230" cy="324104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12162" y="0"/>
              <a:ext cx="6665975" cy="324063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8592" y="181483"/>
              <a:ext cx="5787390" cy="2590165"/>
            </a:xfrm>
            <a:custGeom>
              <a:avLst/>
              <a:gdLst/>
              <a:ahLst/>
              <a:cxnLst/>
              <a:rect l="l" t="t" r="r" b="b"/>
              <a:pathLst>
                <a:path w="5787390" h="2590165">
                  <a:moveTo>
                    <a:pt x="5786805" y="0"/>
                  </a:moveTo>
                  <a:lnTo>
                    <a:pt x="0" y="0"/>
                  </a:lnTo>
                  <a:lnTo>
                    <a:pt x="0" y="2589961"/>
                  </a:lnTo>
                  <a:lnTo>
                    <a:pt x="5786805" y="2589961"/>
                  </a:lnTo>
                  <a:lnTo>
                    <a:pt x="57868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8503" y="228841"/>
              <a:ext cx="5644159" cy="251247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12622" y="1968398"/>
            <a:ext cx="998855" cy="59690"/>
            <a:chOff x="512622" y="1968398"/>
            <a:chExt cx="998855" cy="59690"/>
          </a:xfrm>
        </p:grpSpPr>
        <p:sp>
          <p:nvSpPr>
            <p:cNvPr id="15" name="object 15"/>
            <p:cNvSpPr/>
            <p:nvPr/>
          </p:nvSpPr>
          <p:spPr>
            <a:xfrm>
              <a:off x="512622" y="1968398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4956" y="1968398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78598" y="1968398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99926" y="1589781"/>
            <a:ext cx="153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800">
              <a:latin typeface="Open Sans"/>
              <a:cs typeface="Open Sans"/>
            </a:endParaRPr>
          </a:p>
        </p:txBody>
      </p:sp>
      <p:sp>
        <p:nvSpPr>
          <p:cNvPr id="21" name="object 31">
            <a:extLst>
              <a:ext uri="{FF2B5EF4-FFF2-40B4-BE49-F238E27FC236}">
                <a16:creationId xmlns:a16="http://schemas.microsoft.com/office/drawing/2014/main" id="{DF6D3A86-3022-1398-57BD-A33DF017ACA0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FDA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98">
            <a:extLst>
              <a:ext uri="{FF2B5EF4-FFF2-40B4-BE49-F238E27FC236}">
                <a16:creationId xmlns:a16="http://schemas.microsoft.com/office/drawing/2014/main" id="{7260CE05-8C8E-6AEA-7517-3135A80655B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94004926-4A3C-D7F9-5EF0-7D115D832FC2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5556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FRANCESC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24" name="object 43">
            <a:extLst>
              <a:ext uri="{FF2B5EF4-FFF2-40B4-BE49-F238E27FC236}">
                <a16:creationId xmlns:a16="http://schemas.microsoft.com/office/drawing/2014/main" id="{07059438-7033-F26F-BEAF-2DD7759B3879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9597"/>
            <a:ext cx="7334884" cy="4087495"/>
            <a:chOff x="0" y="689597"/>
            <a:chExt cx="7334884" cy="4087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80901"/>
              <a:ext cx="7334321" cy="39959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4093" y="1226426"/>
              <a:ext cx="6559550" cy="3079115"/>
            </a:xfrm>
            <a:custGeom>
              <a:avLst/>
              <a:gdLst/>
              <a:ahLst/>
              <a:cxnLst/>
              <a:rect l="l" t="t" r="r" b="b"/>
              <a:pathLst>
                <a:path w="6559550" h="3079115">
                  <a:moveTo>
                    <a:pt x="6559334" y="0"/>
                  </a:moveTo>
                  <a:lnTo>
                    <a:pt x="0" y="0"/>
                  </a:lnTo>
                  <a:lnTo>
                    <a:pt x="0" y="3079051"/>
                  </a:lnTo>
                  <a:lnTo>
                    <a:pt x="6559334" y="3079051"/>
                  </a:lnTo>
                  <a:lnTo>
                    <a:pt x="65593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72839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05172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8814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751" y="1300988"/>
              <a:ext cx="6322847" cy="291043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OTRAS </a:t>
            </a:r>
            <a:r>
              <a:rPr spc="-10" dirty="0"/>
              <a:t>SITUACIONES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4723" y="900379"/>
            <a:ext cx="3311525" cy="22669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70"/>
              </a:spcBef>
            </a:pP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HIPOGLUCEMIA</a:t>
            </a:r>
            <a:r>
              <a:rPr sz="11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POR</a:t>
            </a:r>
            <a:r>
              <a:rPr sz="11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BOLO</a:t>
            </a:r>
            <a:r>
              <a:rPr sz="11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Open Sans"/>
                <a:cs typeface="Open Sans"/>
              </a:rPr>
              <a:t>CORRECTOR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66230" y="1494133"/>
            <a:ext cx="2578100" cy="2505710"/>
            <a:chOff x="6566230" y="1494133"/>
            <a:chExt cx="2578100" cy="250571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66230" y="1494133"/>
              <a:ext cx="2577769" cy="25054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10106" y="1901099"/>
              <a:ext cx="1896745" cy="1617980"/>
            </a:xfrm>
            <a:custGeom>
              <a:avLst/>
              <a:gdLst/>
              <a:ahLst/>
              <a:cxnLst/>
              <a:rect l="l" t="t" r="r" b="b"/>
              <a:pathLst>
                <a:path w="1896745" h="1617979">
                  <a:moveTo>
                    <a:pt x="1824443" y="0"/>
                  </a:moveTo>
                  <a:lnTo>
                    <a:pt x="71755" y="0"/>
                  </a:lnTo>
                  <a:lnTo>
                    <a:pt x="43891" y="5663"/>
                  </a:lnTo>
                  <a:lnTo>
                    <a:pt x="21075" y="21081"/>
                  </a:lnTo>
                  <a:lnTo>
                    <a:pt x="5661" y="43901"/>
                  </a:lnTo>
                  <a:lnTo>
                    <a:pt x="0" y="71767"/>
                  </a:lnTo>
                  <a:lnTo>
                    <a:pt x="0" y="1545856"/>
                  </a:lnTo>
                  <a:lnTo>
                    <a:pt x="5661" y="1573722"/>
                  </a:lnTo>
                  <a:lnTo>
                    <a:pt x="21075" y="1596542"/>
                  </a:lnTo>
                  <a:lnTo>
                    <a:pt x="43891" y="1611961"/>
                  </a:lnTo>
                  <a:lnTo>
                    <a:pt x="71755" y="1617624"/>
                  </a:lnTo>
                  <a:lnTo>
                    <a:pt x="1824443" y="1617624"/>
                  </a:lnTo>
                  <a:lnTo>
                    <a:pt x="1852309" y="1611961"/>
                  </a:lnTo>
                  <a:lnTo>
                    <a:pt x="1875129" y="1596542"/>
                  </a:lnTo>
                  <a:lnTo>
                    <a:pt x="1890548" y="1573722"/>
                  </a:lnTo>
                  <a:lnTo>
                    <a:pt x="1896211" y="1545856"/>
                  </a:lnTo>
                  <a:lnTo>
                    <a:pt x="1896211" y="71767"/>
                  </a:lnTo>
                  <a:lnTo>
                    <a:pt x="1890548" y="43901"/>
                  </a:lnTo>
                  <a:lnTo>
                    <a:pt x="1875129" y="21082"/>
                  </a:lnTo>
                  <a:lnTo>
                    <a:pt x="1852309" y="5663"/>
                  </a:lnTo>
                  <a:lnTo>
                    <a:pt x="1824443" y="0"/>
                  </a:lnTo>
                  <a:close/>
                </a:path>
              </a:pathLst>
            </a:custGeom>
            <a:solidFill>
              <a:srgbClr val="FC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79145" y="2191366"/>
            <a:ext cx="1517015" cy="10344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4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Ser menos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agresivo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en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las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correcciones.</a:t>
            </a:r>
            <a:endParaRPr sz="1200">
              <a:latin typeface="Open Sans"/>
              <a:cs typeface="Open Sans"/>
            </a:endParaRPr>
          </a:p>
          <a:p>
            <a:pPr marL="12700" marR="224790">
              <a:lnSpc>
                <a:spcPct val="104200"/>
              </a:lnSpc>
              <a:spcBef>
                <a:spcPts val="5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Aumentar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factor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sensibilidad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insulina.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0395" y="1281237"/>
            <a:ext cx="6922059" cy="2277110"/>
            <a:chOff x="300395" y="1281237"/>
            <a:chExt cx="6922059" cy="227711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1241" y="2239586"/>
              <a:ext cx="111213" cy="1112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1241" y="2683050"/>
              <a:ext cx="111213" cy="11121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00395" y="1281237"/>
              <a:ext cx="2263140" cy="2277110"/>
            </a:xfrm>
            <a:custGeom>
              <a:avLst/>
              <a:gdLst/>
              <a:ahLst/>
              <a:cxnLst/>
              <a:rect l="l" t="t" r="r" b="b"/>
              <a:pathLst>
                <a:path w="2263140" h="2277110">
                  <a:moveTo>
                    <a:pt x="1131290" y="0"/>
                  </a:moveTo>
                  <a:lnTo>
                    <a:pt x="1083468" y="998"/>
                  </a:lnTo>
                  <a:lnTo>
                    <a:pt x="1036153" y="3968"/>
                  </a:lnTo>
                  <a:lnTo>
                    <a:pt x="989382" y="8869"/>
                  </a:lnTo>
                  <a:lnTo>
                    <a:pt x="943196" y="15662"/>
                  </a:lnTo>
                  <a:lnTo>
                    <a:pt x="897634" y="24308"/>
                  </a:lnTo>
                  <a:lnTo>
                    <a:pt x="852734" y="34766"/>
                  </a:lnTo>
                  <a:lnTo>
                    <a:pt x="808537" y="46998"/>
                  </a:lnTo>
                  <a:lnTo>
                    <a:pt x="765082" y="60964"/>
                  </a:lnTo>
                  <a:lnTo>
                    <a:pt x="722408" y="76625"/>
                  </a:lnTo>
                  <a:lnTo>
                    <a:pt x="680553" y="93940"/>
                  </a:lnTo>
                  <a:lnTo>
                    <a:pt x="639558" y="112871"/>
                  </a:lnTo>
                  <a:lnTo>
                    <a:pt x="599461" y="133377"/>
                  </a:lnTo>
                  <a:lnTo>
                    <a:pt x="560303" y="155420"/>
                  </a:lnTo>
                  <a:lnTo>
                    <a:pt x="522121" y="178960"/>
                  </a:lnTo>
                  <a:lnTo>
                    <a:pt x="484956" y="203957"/>
                  </a:lnTo>
                  <a:lnTo>
                    <a:pt x="448847" y="230372"/>
                  </a:lnTo>
                  <a:lnTo>
                    <a:pt x="413832" y="258166"/>
                  </a:lnTo>
                  <a:lnTo>
                    <a:pt x="379952" y="287298"/>
                  </a:lnTo>
                  <a:lnTo>
                    <a:pt x="347245" y="317730"/>
                  </a:lnTo>
                  <a:lnTo>
                    <a:pt x="315751" y="349421"/>
                  </a:lnTo>
                  <a:lnTo>
                    <a:pt x="285509" y="382333"/>
                  </a:lnTo>
                  <a:lnTo>
                    <a:pt x="256558" y="416426"/>
                  </a:lnTo>
                  <a:lnTo>
                    <a:pt x="228938" y="451659"/>
                  </a:lnTo>
                  <a:lnTo>
                    <a:pt x="202687" y="487995"/>
                  </a:lnTo>
                  <a:lnTo>
                    <a:pt x="177845" y="525393"/>
                  </a:lnTo>
                  <a:lnTo>
                    <a:pt x="154452" y="563814"/>
                  </a:lnTo>
                  <a:lnTo>
                    <a:pt x="132546" y="603218"/>
                  </a:lnTo>
                  <a:lnTo>
                    <a:pt x="112168" y="643565"/>
                  </a:lnTo>
                  <a:lnTo>
                    <a:pt x="93355" y="684817"/>
                  </a:lnTo>
                  <a:lnTo>
                    <a:pt x="76147" y="726934"/>
                  </a:lnTo>
                  <a:lnTo>
                    <a:pt x="60584" y="769876"/>
                  </a:lnTo>
                  <a:lnTo>
                    <a:pt x="46706" y="813603"/>
                  </a:lnTo>
                  <a:lnTo>
                    <a:pt x="34550" y="858077"/>
                  </a:lnTo>
                  <a:lnTo>
                    <a:pt x="24156" y="903257"/>
                  </a:lnTo>
                  <a:lnTo>
                    <a:pt x="15565" y="949105"/>
                  </a:lnTo>
                  <a:lnTo>
                    <a:pt x="8814" y="995580"/>
                  </a:lnTo>
                  <a:lnTo>
                    <a:pt x="3943" y="1042643"/>
                  </a:lnTo>
                  <a:lnTo>
                    <a:pt x="992" y="1090256"/>
                  </a:lnTo>
                  <a:lnTo>
                    <a:pt x="0" y="1138377"/>
                  </a:lnTo>
                  <a:lnTo>
                    <a:pt x="992" y="1186498"/>
                  </a:lnTo>
                  <a:lnTo>
                    <a:pt x="3943" y="1234110"/>
                  </a:lnTo>
                  <a:lnTo>
                    <a:pt x="8814" y="1281173"/>
                  </a:lnTo>
                  <a:lnTo>
                    <a:pt x="15565" y="1327649"/>
                  </a:lnTo>
                  <a:lnTo>
                    <a:pt x="24156" y="1373496"/>
                  </a:lnTo>
                  <a:lnTo>
                    <a:pt x="34550" y="1418677"/>
                  </a:lnTo>
                  <a:lnTo>
                    <a:pt x="46706" y="1463150"/>
                  </a:lnTo>
                  <a:lnTo>
                    <a:pt x="60584" y="1506878"/>
                  </a:lnTo>
                  <a:lnTo>
                    <a:pt x="76147" y="1549820"/>
                  </a:lnTo>
                  <a:lnTo>
                    <a:pt x="93355" y="1591936"/>
                  </a:lnTo>
                  <a:lnTo>
                    <a:pt x="112168" y="1633188"/>
                  </a:lnTo>
                  <a:lnTo>
                    <a:pt x="132546" y="1673536"/>
                  </a:lnTo>
                  <a:lnTo>
                    <a:pt x="154452" y="1712940"/>
                  </a:lnTo>
                  <a:lnTo>
                    <a:pt x="177845" y="1751360"/>
                  </a:lnTo>
                  <a:lnTo>
                    <a:pt x="202687" y="1788758"/>
                  </a:lnTo>
                  <a:lnTo>
                    <a:pt x="228938" y="1825094"/>
                  </a:lnTo>
                  <a:lnTo>
                    <a:pt x="256558" y="1860328"/>
                  </a:lnTo>
                  <a:lnTo>
                    <a:pt x="285509" y="1894420"/>
                  </a:lnTo>
                  <a:lnTo>
                    <a:pt x="315751" y="1927332"/>
                  </a:lnTo>
                  <a:lnTo>
                    <a:pt x="347245" y="1959024"/>
                  </a:lnTo>
                  <a:lnTo>
                    <a:pt x="379952" y="1989455"/>
                  </a:lnTo>
                  <a:lnTo>
                    <a:pt x="413832" y="2018588"/>
                  </a:lnTo>
                  <a:lnTo>
                    <a:pt x="448847" y="2046381"/>
                  </a:lnTo>
                  <a:lnTo>
                    <a:pt x="484956" y="2072796"/>
                  </a:lnTo>
                  <a:lnTo>
                    <a:pt x="522121" y="2097793"/>
                  </a:lnTo>
                  <a:lnTo>
                    <a:pt x="560303" y="2121333"/>
                  </a:lnTo>
                  <a:lnTo>
                    <a:pt x="599461" y="2143376"/>
                  </a:lnTo>
                  <a:lnTo>
                    <a:pt x="639558" y="2163883"/>
                  </a:lnTo>
                  <a:lnTo>
                    <a:pt x="680553" y="2182813"/>
                  </a:lnTo>
                  <a:lnTo>
                    <a:pt x="722408" y="2200129"/>
                  </a:lnTo>
                  <a:lnTo>
                    <a:pt x="765082" y="2215789"/>
                  </a:lnTo>
                  <a:lnTo>
                    <a:pt x="808537" y="2229755"/>
                  </a:lnTo>
                  <a:lnTo>
                    <a:pt x="852734" y="2241987"/>
                  </a:lnTo>
                  <a:lnTo>
                    <a:pt x="897634" y="2252446"/>
                  </a:lnTo>
                  <a:lnTo>
                    <a:pt x="943196" y="2261091"/>
                  </a:lnTo>
                  <a:lnTo>
                    <a:pt x="989382" y="2267884"/>
                  </a:lnTo>
                  <a:lnTo>
                    <a:pt x="1036153" y="2272786"/>
                  </a:lnTo>
                  <a:lnTo>
                    <a:pt x="1083468" y="2275755"/>
                  </a:lnTo>
                  <a:lnTo>
                    <a:pt x="1131290" y="2276754"/>
                  </a:lnTo>
                  <a:lnTo>
                    <a:pt x="1179111" y="2275755"/>
                  </a:lnTo>
                  <a:lnTo>
                    <a:pt x="1226426" y="2272786"/>
                  </a:lnTo>
                  <a:lnTo>
                    <a:pt x="1273196" y="2267884"/>
                  </a:lnTo>
                  <a:lnTo>
                    <a:pt x="1319381" y="2261091"/>
                  </a:lnTo>
                  <a:lnTo>
                    <a:pt x="1364942" y="2252446"/>
                  </a:lnTo>
                  <a:lnTo>
                    <a:pt x="1409841" y="2241987"/>
                  </a:lnTo>
                  <a:lnTo>
                    <a:pt x="1454037" y="2229755"/>
                  </a:lnTo>
                  <a:lnTo>
                    <a:pt x="1497492" y="2215789"/>
                  </a:lnTo>
                  <a:lnTo>
                    <a:pt x="1540166" y="2200129"/>
                  </a:lnTo>
                  <a:lnTo>
                    <a:pt x="1582020" y="2182813"/>
                  </a:lnTo>
                  <a:lnTo>
                    <a:pt x="1623014" y="2163883"/>
                  </a:lnTo>
                  <a:lnTo>
                    <a:pt x="1663110" y="2143376"/>
                  </a:lnTo>
                  <a:lnTo>
                    <a:pt x="1702268" y="2121333"/>
                  </a:lnTo>
                  <a:lnTo>
                    <a:pt x="1740450" y="2097793"/>
                  </a:lnTo>
                  <a:lnTo>
                    <a:pt x="1777614" y="2072796"/>
                  </a:lnTo>
                  <a:lnTo>
                    <a:pt x="1813723" y="2046381"/>
                  </a:lnTo>
                  <a:lnTo>
                    <a:pt x="1848737" y="2018588"/>
                  </a:lnTo>
                  <a:lnTo>
                    <a:pt x="1882617" y="1989455"/>
                  </a:lnTo>
                  <a:lnTo>
                    <a:pt x="1915324" y="1959024"/>
                  </a:lnTo>
                  <a:lnTo>
                    <a:pt x="1946818" y="1927332"/>
                  </a:lnTo>
                  <a:lnTo>
                    <a:pt x="1977060" y="1894420"/>
                  </a:lnTo>
                  <a:lnTo>
                    <a:pt x="2006011" y="1860328"/>
                  </a:lnTo>
                  <a:lnTo>
                    <a:pt x="2033631" y="1825094"/>
                  </a:lnTo>
                  <a:lnTo>
                    <a:pt x="2059881" y="1788758"/>
                  </a:lnTo>
                  <a:lnTo>
                    <a:pt x="2084723" y="1751360"/>
                  </a:lnTo>
                  <a:lnTo>
                    <a:pt x="2108116" y="1712940"/>
                  </a:lnTo>
                  <a:lnTo>
                    <a:pt x="2130021" y="1673536"/>
                  </a:lnTo>
                  <a:lnTo>
                    <a:pt x="2150400" y="1633188"/>
                  </a:lnTo>
                  <a:lnTo>
                    <a:pt x="2169213" y="1591936"/>
                  </a:lnTo>
                  <a:lnTo>
                    <a:pt x="2186420" y="1549820"/>
                  </a:lnTo>
                  <a:lnTo>
                    <a:pt x="2201983" y="1506878"/>
                  </a:lnTo>
                  <a:lnTo>
                    <a:pt x="2215862" y="1463150"/>
                  </a:lnTo>
                  <a:lnTo>
                    <a:pt x="2228018" y="1418677"/>
                  </a:lnTo>
                  <a:lnTo>
                    <a:pt x="2238411" y="1373496"/>
                  </a:lnTo>
                  <a:lnTo>
                    <a:pt x="2247003" y="1327649"/>
                  </a:lnTo>
                  <a:lnTo>
                    <a:pt x="2253754" y="1281173"/>
                  </a:lnTo>
                  <a:lnTo>
                    <a:pt x="2258624" y="1234110"/>
                  </a:lnTo>
                  <a:lnTo>
                    <a:pt x="2261576" y="1186498"/>
                  </a:lnTo>
                  <a:lnTo>
                    <a:pt x="2262568" y="1138377"/>
                  </a:lnTo>
                  <a:lnTo>
                    <a:pt x="2261576" y="1090256"/>
                  </a:lnTo>
                  <a:lnTo>
                    <a:pt x="2258624" y="1042643"/>
                  </a:lnTo>
                  <a:lnTo>
                    <a:pt x="2253754" y="995580"/>
                  </a:lnTo>
                  <a:lnTo>
                    <a:pt x="2247003" y="949105"/>
                  </a:lnTo>
                  <a:lnTo>
                    <a:pt x="2238411" y="903257"/>
                  </a:lnTo>
                  <a:lnTo>
                    <a:pt x="2228018" y="858077"/>
                  </a:lnTo>
                  <a:lnTo>
                    <a:pt x="2215862" y="813603"/>
                  </a:lnTo>
                  <a:lnTo>
                    <a:pt x="2201983" y="769876"/>
                  </a:lnTo>
                  <a:lnTo>
                    <a:pt x="2186420" y="726934"/>
                  </a:lnTo>
                  <a:lnTo>
                    <a:pt x="2169213" y="684817"/>
                  </a:lnTo>
                  <a:lnTo>
                    <a:pt x="2150400" y="643565"/>
                  </a:lnTo>
                  <a:lnTo>
                    <a:pt x="2130021" y="603218"/>
                  </a:lnTo>
                  <a:lnTo>
                    <a:pt x="2108116" y="563814"/>
                  </a:lnTo>
                  <a:lnTo>
                    <a:pt x="2084723" y="525393"/>
                  </a:lnTo>
                  <a:lnTo>
                    <a:pt x="2059881" y="487995"/>
                  </a:lnTo>
                  <a:lnTo>
                    <a:pt x="2033631" y="451659"/>
                  </a:lnTo>
                  <a:lnTo>
                    <a:pt x="2006011" y="416426"/>
                  </a:lnTo>
                  <a:lnTo>
                    <a:pt x="1977060" y="382333"/>
                  </a:lnTo>
                  <a:lnTo>
                    <a:pt x="1946818" y="349421"/>
                  </a:lnTo>
                  <a:lnTo>
                    <a:pt x="1915324" y="317730"/>
                  </a:lnTo>
                  <a:lnTo>
                    <a:pt x="1882617" y="287298"/>
                  </a:lnTo>
                  <a:lnTo>
                    <a:pt x="1848737" y="258166"/>
                  </a:lnTo>
                  <a:lnTo>
                    <a:pt x="1813723" y="230372"/>
                  </a:lnTo>
                  <a:lnTo>
                    <a:pt x="1777614" y="203957"/>
                  </a:lnTo>
                  <a:lnTo>
                    <a:pt x="1740450" y="178960"/>
                  </a:lnTo>
                  <a:lnTo>
                    <a:pt x="1702268" y="155420"/>
                  </a:lnTo>
                  <a:lnTo>
                    <a:pt x="1663110" y="133377"/>
                  </a:lnTo>
                  <a:lnTo>
                    <a:pt x="1623014" y="112871"/>
                  </a:lnTo>
                  <a:lnTo>
                    <a:pt x="1582020" y="93940"/>
                  </a:lnTo>
                  <a:lnTo>
                    <a:pt x="1540166" y="76625"/>
                  </a:lnTo>
                  <a:lnTo>
                    <a:pt x="1497492" y="60964"/>
                  </a:lnTo>
                  <a:lnTo>
                    <a:pt x="1454037" y="46998"/>
                  </a:lnTo>
                  <a:lnTo>
                    <a:pt x="1409841" y="34766"/>
                  </a:lnTo>
                  <a:lnTo>
                    <a:pt x="1364942" y="24308"/>
                  </a:lnTo>
                  <a:lnTo>
                    <a:pt x="1319381" y="15662"/>
                  </a:lnTo>
                  <a:lnTo>
                    <a:pt x="1273196" y="8869"/>
                  </a:lnTo>
                  <a:lnTo>
                    <a:pt x="1226426" y="3968"/>
                  </a:lnTo>
                  <a:lnTo>
                    <a:pt x="1179111" y="998"/>
                  </a:lnTo>
                  <a:lnTo>
                    <a:pt x="1131290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0395" y="1281237"/>
              <a:ext cx="2263140" cy="2277110"/>
            </a:xfrm>
            <a:custGeom>
              <a:avLst/>
              <a:gdLst/>
              <a:ahLst/>
              <a:cxnLst/>
              <a:rect l="l" t="t" r="r" b="b"/>
              <a:pathLst>
                <a:path w="2263140" h="2277110">
                  <a:moveTo>
                    <a:pt x="2262568" y="1138377"/>
                  </a:moveTo>
                  <a:lnTo>
                    <a:pt x="2261576" y="1186498"/>
                  </a:lnTo>
                  <a:lnTo>
                    <a:pt x="2258624" y="1234110"/>
                  </a:lnTo>
                  <a:lnTo>
                    <a:pt x="2253754" y="1281173"/>
                  </a:lnTo>
                  <a:lnTo>
                    <a:pt x="2247003" y="1327649"/>
                  </a:lnTo>
                  <a:lnTo>
                    <a:pt x="2238411" y="1373496"/>
                  </a:lnTo>
                  <a:lnTo>
                    <a:pt x="2228018" y="1418677"/>
                  </a:lnTo>
                  <a:lnTo>
                    <a:pt x="2215862" y="1463150"/>
                  </a:lnTo>
                  <a:lnTo>
                    <a:pt x="2201983" y="1506878"/>
                  </a:lnTo>
                  <a:lnTo>
                    <a:pt x="2186420" y="1549820"/>
                  </a:lnTo>
                  <a:lnTo>
                    <a:pt x="2169213" y="1591936"/>
                  </a:lnTo>
                  <a:lnTo>
                    <a:pt x="2150400" y="1633188"/>
                  </a:lnTo>
                  <a:lnTo>
                    <a:pt x="2130021" y="1673536"/>
                  </a:lnTo>
                  <a:lnTo>
                    <a:pt x="2108116" y="1712940"/>
                  </a:lnTo>
                  <a:lnTo>
                    <a:pt x="2084723" y="1751360"/>
                  </a:lnTo>
                  <a:lnTo>
                    <a:pt x="2059881" y="1788758"/>
                  </a:lnTo>
                  <a:lnTo>
                    <a:pt x="2033631" y="1825094"/>
                  </a:lnTo>
                  <a:lnTo>
                    <a:pt x="2006011" y="1860328"/>
                  </a:lnTo>
                  <a:lnTo>
                    <a:pt x="1977060" y="1894420"/>
                  </a:lnTo>
                  <a:lnTo>
                    <a:pt x="1946818" y="1927332"/>
                  </a:lnTo>
                  <a:lnTo>
                    <a:pt x="1915324" y="1959024"/>
                  </a:lnTo>
                  <a:lnTo>
                    <a:pt x="1882617" y="1989455"/>
                  </a:lnTo>
                  <a:lnTo>
                    <a:pt x="1848737" y="2018588"/>
                  </a:lnTo>
                  <a:lnTo>
                    <a:pt x="1813723" y="2046381"/>
                  </a:lnTo>
                  <a:lnTo>
                    <a:pt x="1777614" y="2072796"/>
                  </a:lnTo>
                  <a:lnTo>
                    <a:pt x="1740450" y="2097793"/>
                  </a:lnTo>
                  <a:lnTo>
                    <a:pt x="1702268" y="2121333"/>
                  </a:lnTo>
                  <a:lnTo>
                    <a:pt x="1663110" y="2143376"/>
                  </a:lnTo>
                  <a:lnTo>
                    <a:pt x="1623014" y="2163883"/>
                  </a:lnTo>
                  <a:lnTo>
                    <a:pt x="1582020" y="2182813"/>
                  </a:lnTo>
                  <a:lnTo>
                    <a:pt x="1540166" y="2200129"/>
                  </a:lnTo>
                  <a:lnTo>
                    <a:pt x="1497492" y="2215789"/>
                  </a:lnTo>
                  <a:lnTo>
                    <a:pt x="1454037" y="2229755"/>
                  </a:lnTo>
                  <a:lnTo>
                    <a:pt x="1409841" y="2241987"/>
                  </a:lnTo>
                  <a:lnTo>
                    <a:pt x="1364942" y="2252446"/>
                  </a:lnTo>
                  <a:lnTo>
                    <a:pt x="1319381" y="2261091"/>
                  </a:lnTo>
                  <a:lnTo>
                    <a:pt x="1273196" y="2267884"/>
                  </a:lnTo>
                  <a:lnTo>
                    <a:pt x="1226426" y="2272786"/>
                  </a:lnTo>
                  <a:lnTo>
                    <a:pt x="1179111" y="2275755"/>
                  </a:lnTo>
                  <a:lnTo>
                    <a:pt x="1131290" y="2276754"/>
                  </a:lnTo>
                  <a:lnTo>
                    <a:pt x="1083468" y="2275755"/>
                  </a:lnTo>
                  <a:lnTo>
                    <a:pt x="1036153" y="2272786"/>
                  </a:lnTo>
                  <a:lnTo>
                    <a:pt x="989382" y="2267884"/>
                  </a:lnTo>
                  <a:lnTo>
                    <a:pt x="943196" y="2261091"/>
                  </a:lnTo>
                  <a:lnTo>
                    <a:pt x="897634" y="2252446"/>
                  </a:lnTo>
                  <a:lnTo>
                    <a:pt x="852734" y="2241987"/>
                  </a:lnTo>
                  <a:lnTo>
                    <a:pt x="808537" y="2229755"/>
                  </a:lnTo>
                  <a:lnTo>
                    <a:pt x="765082" y="2215789"/>
                  </a:lnTo>
                  <a:lnTo>
                    <a:pt x="722408" y="2200129"/>
                  </a:lnTo>
                  <a:lnTo>
                    <a:pt x="680553" y="2182813"/>
                  </a:lnTo>
                  <a:lnTo>
                    <a:pt x="639558" y="2163883"/>
                  </a:lnTo>
                  <a:lnTo>
                    <a:pt x="599461" y="2143376"/>
                  </a:lnTo>
                  <a:lnTo>
                    <a:pt x="560303" y="2121333"/>
                  </a:lnTo>
                  <a:lnTo>
                    <a:pt x="522121" y="2097793"/>
                  </a:lnTo>
                  <a:lnTo>
                    <a:pt x="484956" y="2072796"/>
                  </a:lnTo>
                  <a:lnTo>
                    <a:pt x="448847" y="2046381"/>
                  </a:lnTo>
                  <a:lnTo>
                    <a:pt x="413832" y="2018588"/>
                  </a:lnTo>
                  <a:lnTo>
                    <a:pt x="379952" y="1989455"/>
                  </a:lnTo>
                  <a:lnTo>
                    <a:pt x="347245" y="1959024"/>
                  </a:lnTo>
                  <a:lnTo>
                    <a:pt x="315751" y="1927332"/>
                  </a:lnTo>
                  <a:lnTo>
                    <a:pt x="285509" y="1894420"/>
                  </a:lnTo>
                  <a:lnTo>
                    <a:pt x="256558" y="1860328"/>
                  </a:lnTo>
                  <a:lnTo>
                    <a:pt x="228938" y="1825094"/>
                  </a:lnTo>
                  <a:lnTo>
                    <a:pt x="202687" y="1788758"/>
                  </a:lnTo>
                  <a:lnTo>
                    <a:pt x="177845" y="1751360"/>
                  </a:lnTo>
                  <a:lnTo>
                    <a:pt x="154452" y="1712940"/>
                  </a:lnTo>
                  <a:lnTo>
                    <a:pt x="132546" y="1673536"/>
                  </a:lnTo>
                  <a:lnTo>
                    <a:pt x="112168" y="1633188"/>
                  </a:lnTo>
                  <a:lnTo>
                    <a:pt x="93355" y="1591936"/>
                  </a:lnTo>
                  <a:lnTo>
                    <a:pt x="76147" y="1549820"/>
                  </a:lnTo>
                  <a:lnTo>
                    <a:pt x="60584" y="1506878"/>
                  </a:lnTo>
                  <a:lnTo>
                    <a:pt x="46706" y="1463150"/>
                  </a:lnTo>
                  <a:lnTo>
                    <a:pt x="34550" y="1418677"/>
                  </a:lnTo>
                  <a:lnTo>
                    <a:pt x="24156" y="1373496"/>
                  </a:lnTo>
                  <a:lnTo>
                    <a:pt x="15565" y="1327649"/>
                  </a:lnTo>
                  <a:lnTo>
                    <a:pt x="8814" y="1281173"/>
                  </a:lnTo>
                  <a:lnTo>
                    <a:pt x="3943" y="1234110"/>
                  </a:lnTo>
                  <a:lnTo>
                    <a:pt x="992" y="1186498"/>
                  </a:lnTo>
                  <a:lnTo>
                    <a:pt x="0" y="1138377"/>
                  </a:lnTo>
                  <a:lnTo>
                    <a:pt x="992" y="1090256"/>
                  </a:lnTo>
                  <a:lnTo>
                    <a:pt x="3943" y="1042643"/>
                  </a:lnTo>
                  <a:lnTo>
                    <a:pt x="8814" y="995580"/>
                  </a:lnTo>
                  <a:lnTo>
                    <a:pt x="15565" y="949105"/>
                  </a:lnTo>
                  <a:lnTo>
                    <a:pt x="24156" y="903257"/>
                  </a:lnTo>
                  <a:lnTo>
                    <a:pt x="34550" y="858077"/>
                  </a:lnTo>
                  <a:lnTo>
                    <a:pt x="46706" y="813603"/>
                  </a:lnTo>
                  <a:lnTo>
                    <a:pt x="60584" y="769876"/>
                  </a:lnTo>
                  <a:lnTo>
                    <a:pt x="76147" y="726934"/>
                  </a:lnTo>
                  <a:lnTo>
                    <a:pt x="93355" y="684817"/>
                  </a:lnTo>
                  <a:lnTo>
                    <a:pt x="112168" y="643565"/>
                  </a:lnTo>
                  <a:lnTo>
                    <a:pt x="132546" y="603218"/>
                  </a:lnTo>
                  <a:lnTo>
                    <a:pt x="154452" y="563814"/>
                  </a:lnTo>
                  <a:lnTo>
                    <a:pt x="177845" y="525393"/>
                  </a:lnTo>
                  <a:lnTo>
                    <a:pt x="202687" y="487995"/>
                  </a:lnTo>
                  <a:lnTo>
                    <a:pt x="228938" y="451659"/>
                  </a:lnTo>
                  <a:lnTo>
                    <a:pt x="256558" y="416426"/>
                  </a:lnTo>
                  <a:lnTo>
                    <a:pt x="285509" y="382333"/>
                  </a:lnTo>
                  <a:lnTo>
                    <a:pt x="315751" y="349421"/>
                  </a:lnTo>
                  <a:lnTo>
                    <a:pt x="347245" y="317730"/>
                  </a:lnTo>
                  <a:lnTo>
                    <a:pt x="379952" y="287298"/>
                  </a:lnTo>
                  <a:lnTo>
                    <a:pt x="413832" y="258166"/>
                  </a:lnTo>
                  <a:lnTo>
                    <a:pt x="448847" y="230372"/>
                  </a:lnTo>
                  <a:lnTo>
                    <a:pt x="484956" y="203957"/>
                  </a:lnTo>
                  <a:lnTo>
                    <a:pt x="522121" y="178960"/>
                  </a:lnTo>
                  <a:lnTo>
                    <a:pt x="560303" y="155420"/>
                  </a:lnTo>
                  <a:lnTo>
                    <a:pt x="599461" y="133377"/>
                  </a:lnTo>
                  <a:lnTo>
                    <a:pt x="639558" y="112871"/>
                  </a:lnTo>
                  <a:lnTo>
                    <a:pt x="680553" y="93940"/>
                  </a:lnTo>
                  <a:lnTo>
                    <a:pt x="722408" y="76625"/>
                  </a:lnTo>
                  <a:lnTo>
                    <a:pt x="765082" y="60964"/>
                  </a:lnTo>
                  <a:lnTo>
                    <a:pt x="808537" y="46998"/>
                  </a:lnTo>
                  <a:lnTo>
                    <a:pt x="852734" y="34766"/>
                  </a:lnTo>
                  <a:lnTo>
                    <a:pt x="897634" y="24308"/>
                  </a:lnTo>
                  <a:lnTo>
                    <a:pt x="943196" y="15662"/>
                  </a:lnTo>
                  <a:lnTo>
                    <a:pt x="989382" y="8869"/>
                  </a:lnTo>
                  <a:lnTo>
                    <a:pt x="1036153" y="3968"/>
                  </a:lnTo>
                  <a:lnTo>
                    <a:pt x="1083468" y="998"/>
                  </a:lnTo>
                  <a:lnTo>
                    <a:pt x="1131290" y="0"/>
                  </a:lnTo>
                  <a:lnTo>
                    <a:pt x="1179111" y="998"/>
                  </a:lnTo>
                  <a:lnTo>
                    <a:pt x="1226426" y="3968"/>
                  </a:lnTo>
                  <a:lnTo>
                    <a:pt x="1273196" y="8869"/>
                  </a:lnTo>
                  <a:lnTo>
                    <a:pt x="1319381" y="15662"/>
                  </a:lnTo>
                  <a:lnTo>
                    <a:pt x="1364942" y="24308"/>
                  </a:lnTo>
                  <a:lnTo>
                    <a:pt x="1409841" y="34766"/>
                  </a:lnTo>
                  <a:lnTo>
                    <a:pt x="1454037" y="46998"/>
                  </a:lnTo>
                  <a:lnTo>
                    <a:pt x="1497492" y="60964"/>
                  </a:lnTo>
                  <a:lnTo>
                    <a:pt x="1540166" y="76625"/>
                  </a:lnTo>
                  <a:lnTo>
                    <a:pt x="1582020" y="93940"/>
                  </a:lnTo>
                  <a:lnTo>
                    <a:pt x="1623014" y="112871"/>
                  </a:lnTo>
                  <a:lnTo>
                    <a:pt x="1663110" y="133377"/>
                  </a:lnTo>
                  <a:lnTo>
                    <a:pt x="1702268" y="155420"/>
                  </a:lnTo>
                  <a:lnTo>
                    <a:pt x="1740450" y="178960"/>
                  </a:lnTo>
                  <a:lnTo>
                    <a:pt x="1777614" y="203957"/>
                  </a:lnTo>
                  <a:lnTo>
                    <a:pt x="1813723" y="230372"/>
                  </a:lnTo>
                  <a:lnTo>
                    <a:pt x="1848737" y="258166"/>
                  </a:lnTo>
                  <a:lnTo>
                    <a:pt x="1882617" y="287298"/>
                  </a:lnTo>
                  <a:lnTo>
                    <a:pt x="1915324" y="317730"/>
                  </a:lnTo>
                  <a:lnTo>
                    <a:pt x="1946818" y="349421"/>
                  </a:lnTo>
                  <a:lnTo>
                    <a:pt x="1977060" y="382333"/>
                  </a:lnTo>
                  <a:lnTo>
                    <a:pt x="2006011" y="416426"/>
                  </a:lnTo>
                  <a:lnTo>
                    <a:pt x="2033631" y="451659"/>
                  </a:lnTo>
                  <a:lnTo>
                    <a:pt x="2059881" y="487995"/>
                  </a:lnTo>
                  <a:lnTo>
                    <a:pt x="2084723" y="525393"/>
                  </a:lnTo>
                  <a:lnTo>
                    <a:pt x="2108116" y="563814"/>
                  </a:lnTo>
                  <a:lnTo>
                    <a:pt x="2130021" y="603218"/>
                  </a:lnTo>
                  <a:lnTo>
                    <a:pt x="2150400" y="643565"/>
                  </a:lnTo>
                  <a:lnTo>
                    <a:pt x="2169213" y="684817"/>
                  </a:lnTo>
                  <a:lnTo>
                    <a:pt x="2186420" y="726934"/>
                  </a:lnTo>
                  <a:lnTo>
                    <a:pt x="2201983" y="769876"/>
                  </a:lnTo>
                  <a:lnTo>
                    <a:pt x="2215862" y="813603"/>
                  </a:lnTo>
                  <a:lnTo>
                    <a:pt x="2228018" y="858077"/>
                  </a:lnTo>
                  <a:lnTo>
                    <a:pt x="2238411" y="903257"/>
                  </a:lnTo>
                  <a:lnTo>
                    <a:pt x="2247003" y="949105"/>
                  </a:lnTo>
                  <a:lnTo>
                    <a:pt x="2253754" y="995580"/>
                  </a:lnTo>
                  <a:lnTo>
                    <a:pt x="2258624" y="1042643"/>
                  </a:lnTo>
                  <a:lnTo>
                    <a:pt x="2261576" y="1090256"/>
                  </a:lnTo>
                  <a:lnTo>
                    <a:pt x="2262568" y="1138377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22" name="object 98">
            <a:extLst>
              <a:ext uri="{FF2B5EF4-FFF2-40B4-BE49-F238E27FC236}">
                <a16:creationId xmlns:a16="http://schemas.microsoft.com/office/drawing/2014/main" id="{93AE05B8-F8D2-D35B-0A5D-FD9AFFBD3E0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668" y="689597"/>
            <a:ext cx="8369934" cy="4455160"/>
            <a:chOff x="599668" y="689597"/>
            <a:chExt cx="8369934" cy="4455160"/>
          </a:xfrm>
        </p:grpSpPr>
        <p:sp>
          <p:nvSpPr>
            <p:cNvPr id="3" name="object 3"/>
            <p:cNvSpPr/>
            <p:nvPr/>
          </p:nvSpPr>
          <p:spPr>
            <a:xfrm>
              <a:off x="4072839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05172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38814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9668" y="900379"/>
              <a:ext cx="3311525" cy="226695"/>
            </a:xfrm>
            <a:custGeom>
              <a:avLst/>
              <a:gdLst/>
              <a:ahLst/>
              <a:cxnLst/>
              <a:rect l="l" t="t" r="r" b="b"/>
              <a:pathLst>
                <a:path w="3311525" h="226694">
                  <a:moveTo>
                    <a:pt x="3310940" y="0"/>
                  </a:moveTo>
                  <a:lnTo>
                    <a:pt x="0" y="0"/>
                  </a:lnTo>
                  <a:lnTo>
                    <a:pt x="0" y="226085"/>
                  </a:lnTo>
                  <a:lnTo>
                    <a:pt x="3310940" y="226085"/>
                  </a:lnTo>
                  <a:lnTo>
                    <a:pt x="3310940" y="0"/>
                  </a:lnTo>
                  <a:close/>
                </a:path>
              </a:pathLst>
            </a:custGeom>
            <a:solidFill>
              <a:srgbClr val="445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OTRAS </a:t>
            </a:r>
            <a:r>
              <a:rPr spc="-10" dirty="0"/>
              <a:t>SITUACIONES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6354" y="921881"/>
            <a:ext cx="2899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HIPOGLUCEMIA</a:t>
            </a:r>
            <a:r>
              <a:rPr sz="11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GENERAL</a:t>
            </a:r>
            <a:r>
              <a:rPr sz="11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FIN</a:t>
            </a:r>
            <a:r>
              <a:rPr sz="11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1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Open Sans"/>
                <a:cs typeface="Open Sans"/>
              </a:rPr>
              <a:t>SEMANA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2313" y="783949"/>
            <a:ext cx="8982075" cy="4148454"/>
            <a:chOff x="162313" y="783949"/>
            <a:chExt cx="8982075" cy="414845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313" y="783949"/>
              <a:ext cx="8802623" cy="41483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3402" y="1226413"/>
              <a:ext cx="7937500" cy="3234055"/>
            </a:xfrm>
            <a:custGeom>
              <a:avLst/>
              <a:gdLst/>
              <a:ahLst/>
              <a:cxnLst/>
              <a:rect l="l" t="t" r="r" b="b"/>
              <a:pathLst>
                <a:path w="7937500" h="3234054">
                  <a:moveTo>
                    <a:pt x="7937182" y="0"/>
                  </a:moveTo>
                  <a:lnTo>
                    <a:pt x="0" y="0"/>
                  </a:lnTo>
                  <a:lnTo>
                    <a:pt x="0" y="3234029"/>
                  </a:lnTo>
                  <a:lnTo>
                    <a:pt x="7937182" y="3234029"/>
                  </a:lnTo>
                  <a:lnTo>
                    <a:pt x="7937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692" y="1309217"/>
              <a:ext cx="3786517" cy="29199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6698" y="1309217"/>
              <a:ext cx="3786517" cy="18514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3966" y="2908405"/>
              <a:ext cx="4940033" cy="18379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28172" y="3337012"/>
              <a:ext cx="4262120" cy="928369"/>
            </a:xfrm>
            <a:custGeom>
              <a:avLst/>
              <a:gdLst/>
              <a:ahLst/>
              <a:cxnLst/>
              <a:rect l="l" t="t" r="r" b="b"/>
              <a:pathLst>
                <a:path w="4262120" h="928370">
                  <a:moveTo>
                    <a:pt x="4180560" y="0"/>
                  </a:moveTo>
                  <a:lnTo>
                    <a:pt x="81483" y="0"/>
                  </a:lnTo>
                  <a:lnTo>
                    <a:pt x="49843" y="6429"/>
                  </a:lnTo>
                  <a:lnTo>
                    <a:pt x="23934" y="23934"/>
                  </a:lnTo>
                  <a:lnTo>
                    <a:pt x="6429" y="49843"/>
                  </a:lnTo>
                  <a:lnTo>
                    <a:pt x="0" y="81483"/>
                  </a:lnTo>
                  <a:lnTo>
                    <a:pt x="0" y="846302"/>
                  </a:lnTo>
                  <a:lnTo>
                    <a:pt x="6429" y="877942"/>
                  </a:lnTo>
                  <a:lnTo>
                    <a:pt x="23934" y="903851"/>
                  </a:lnTo>
                  <a:lnTo>
                    <a:pt x="49843" y="921356"/>
                  </a:lnTo>
                  <a:lnTo>
                    <a:pt x="81483" y="927785"/>
                  </a:lnTo>
                  <a:lnTo>
                    <a:pt x="4180560" y="927785"/>
                  </a:lnTo>
                  <a:lnTo>
                    <a:pt x="4212200" y="921356"/>
                  </a:lnTo>
                  <a:lnTo>
                    <a:pt x="4238109" y="903851"/>
                  </a:lnTo>
                  <a:lnTo>
                    <a:pt x="4255614" y="877942"/>
                  </a:lnTo>
                  <a:lnTo>
                    <a:pt x="4262043" y="846302"/>
                  </a:lnTo>
                  <a:lnTo>
                    <a:pt x="4262043" y="81483"/>
                  </a:lnTo>
                  <a:lnTo>
                    <a:pt x="4255614" y="49843"/>
                  </a:lnTo>
                  <a:lnTo>
                    <a:pt x="4238109" y="23934"/>
                  </a:lnTo>
                  <a:lnTo>
                    <a:pt x="4212200" y="6429"/>
                  </a:lnTo>
                  <a:lnTo>
                    <a:pt x="4180560" y="0"/>
                  </a:lnTo>
                  <a:close/>
                </a:path>
              </a:pathLst>
            </a:custGeom>
            <a:solidFill>
              <a:srgbClr val="FC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52131" y="3420965"/>
            <a:ext cx="3749040" cy="72453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Mayor ejercicio ﬁnes de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semana.</a:t>
            </a:r>
            <a:endParaRPr sz="1200" dirty="0">
              <a:latin typeface="Open Sans"/>
              <a:cs typeface="Open Sans"/>
            </a:endParaRPr>
          </a:p>
          <a:p>
            <a:pPr marL="12700" marR="5080">
              <a:lnSpc>
                <a:spcPct val="104200"/>
              </a:lnSpc>
              <a:spcBef>
                <a:spcPts val="5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Reducir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insulinas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prandiales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aumentar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ingesta,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reducir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basal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resopón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al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 err="1">
                <a:solidFill>
                  <a:srgbClr val="FFFFFF"/>
                </a:solidFill>
                <a:latin typeface="Open Sans"/>
                <a:cs typeface="Open Sans"/>
              </a:rPr>
              <a:t>acostarse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.</a:t>
            </a:r>
            <a:endParaRPr sz="1200" dirty="0">
              <a:latin typeface="Open Sans"/>
              <a:cs typeface="Open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70766" y="1252088"/>
            <a:ext cx="3671165" cy="2646864"/>
            <a:chOff x="4770766" y="1252088"/>
            <a:chExt cx="3671165" cy="2646864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70766" y="3547012"/>
              <a:ext cx="111213" cy="1112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70766" y="3787726"/>
              <a:ext cx="111213" cy="11122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257406" y="1252088"/>
              <a:ext cx="3184525" cy="1993900"/>
            </a:xfrm>
            <a:custGeom>
              <a:avLst/>
              <a:gdLst/>
              <a:ahLst/>
              <a:cxnLst/>
              <a:rect l="l" t="t" r="r" b="b"/>
              <a:pathLst>
                <a:path w="3184525" h="1993900">
                  <a:moveTo>
                    <a:pt x="2743707" y="0"/>
                  </a:moveTo>
                  <a:lnTo>
                    <a:pt x="440651" y="0"/>
                  </a:lnTo>
                  <a:lnTo>
                    <a:pt x="392814" y="2598"/>
                  </a:lnTo>
                  <a:lnTo>
                    <a:pt x="346425" y="10209"/>
                  </a:lnTo>
                  <a:lnTo>
                    <a:pt x="301760" y="22560"/>
                  </a:lnTo>
                  <a:lnTo>
                    <a:pt x="259092" y="39376"/>
                  </a:lnTo>
                  <a:lnTo>
                    <a:pt x="218695" y="60383"/>
                  </a:lnTo>
                  <a:lnTo>
                    <a:pt x="180845" y="85307"/>
                  </a:lnTo>
                  <a:lnTo>
                    <a:pt x="145815" y="113873"/>
                  </a:lnTo>
                  <a:lnTo>
                    <a:pt x="113879" y="145808"/>
                  </a:lnTo>
                  <a:lnTo>
                    <a:pt x="85311" y="180837"/>
                  </a:lnTo>
                  <a:lnTo>
                    <a:pt x="60386" y="218686"/>
                  </a:lnTo>
                  <a:lnTo>
                    <a:pt x="39378" y="259081"/>
                  </a:lnTo>
                  <a:lnTo>
                    <a:pt x="22561" y="301748"/>
                  </a:lnTo>
                  <a:lnTo>
                    <a:pt x="10210" y="346413"/>
                  </a:lnTo>
                  <a:lnTo>
                    <a:pt x="2598" y="392801"/>
                  </a:lnTo>
                  <a:lnTo>
                    <a:pt x="0" y="440639"/>
                  </a:lnTo>
                  <a:lnTo>
                    <a:pt x="0" y="1552740"/>
                  </a:lnTo>
                  <a:lnTo>
                    <a:pt x="2598" y="1600577"/>
                  </a:lnTo>
                  <a:lnTo>
                    <a:pt x="10210" y="1646965"/>
                  </a:lnTo>
                  <a:lnTo>
                    <a:pt x="22561" y="1691630"/>
                  </a:lnTo>
                  <a:lnTo>
                    <a:pt x="39378" y="1734297"/>
                  </a:lnTo>
                  <a:lnTo>
                    <a:pt x="60386" y="1774692"/>
                  </a:lnTo>
                  <a:lnTo>
                    <a:pt x="85311" y="1812542"/>
                  </a:lnTo>
                  <a:lnTo>
                    <a:pt x="113879" y="1847571"/>
                  </a:lnTo>
                  <a:lnTo>
                    <a:pt x="145815" y="1879505"/>
                  </a:lnTo>
                  <a:lnTo>
                    <a:pt x="180845" y="1908072"/>
                  </a:lnTo>
                  <a:lnTo>
                    <a:pt x="218695" y="1932995"/>
                  </a:lnTo>
                  <a:lnTo>
                    <a:pt x="259092" y="1954002"/>
                  </a:lnTo>
                  <a:lnTo>
                    <a:pt x="301760" y="1970818"/>
                  </a:lnTo>
                  <a:lnTo>
                    <a:pt x="346425" y="1983169"/>
                  </a:lnTo>
                  <a:lnTo>
                    <a:pt x="392814" y="1990781"/>
                  </a:lnTo>
                  <a:lnTo>
                    <a:pt x="440651" y="1993379"/>
                  </a:lnTo>
                  <a:lnTo>
                    <a:pt x="2743707" y="1993379"/>
                  </a:lnTo>
                  <a:lnTo>
                    <a:pt x="2791545" y="1990781"/>
                  </a:lnTo>
                  <a:lnTo>
                    <a:pt x="2837933" y="1983169"/>
                  </a:lnTo>
                  <a:lnTo>
                    <a:pt x="2882598" y="1970818"/>
                  </a:lnTo>
                  <a:lnTo>
                    <a:pt x="2925265" y="1954002"/>
                  </a:lnTo>
                  <a:lnTo>
                    <a:pt x="2965660" y="1932995"/>
                  </a:lnTo>
                  <a:lnTo>
                    <a:pt x="3003509" y="1908072"/>
                  </a:lnTo>
                  <a:lnTo>
                    <a:pt x="3038539" y="1879505"/>
                  </a:lnTo>
                  <a:lnTo>
                    <a:pt x="3070473" y="1847571"/>
                  </a:lnTo>
                  <a:lnTo>
                    <a:pt x="3099040" y="1812542"/>
                  </a:lnTo>
                  <a:lnTo>
                    <a:pt x="3123963" y="1774692"/>
                  </a:lnTo>
                  <a:lnTo>
                    <a:pt x="3144970" y="1734297"/>
                  </a:lnTo>
                  <a:lnTo>
                    <a:pt x="3161786" y="1691630"/>
                  </a:lnTo>
                  <a:lnTo>
                    <a:pt x="3174137" y="1646965"/>
                  </a:lnTo>
                  <a:lnTo>
                    <a:pt x="3181749" y="1600577"/>
                  </a:lnTo>
                  <a:lnTo>
                    <a:pt x="3184347" y="1552740"/>
                  </a:lnTo>
                  <a:lnTo>
                    <a:pt x="3184347" y="440639"/>
                  </a:lnTo>
                  <a:lnTo>
                    <a:pt x="3181749" y="392801"/>
                  </a:lnTo>
                  <a:lnTo>
                    <a:pt x="3174137" y="346413"/>
                  </a:lnTo>
                  <a:lnTo>
                    <a:pt x="3161786" y="301748"/>
                  </a:lnTo>
                  <a:lnTo>
                    <a:pt x="3144970" y="259081"/>
                  </a:lnTo>
                  <a:lnTo>
                    <a:pt x="3123963" y="218686"/>
                  </a:lnTo>
                  <a:lnTo>
                    <a:pt x="3099040" y="180837"/>
                  </a:lnTo>
                  <a:lnTo>
                    <a:pt x="3070473" y="145808"/>
                  </a:lnTo>
                  <a:lnTo>
                    <a:pt x="3038539" y="113873"/>
                  </a:lnTo>
                  <a:lnTo>
                    <a:pt x="3003509" y="85307"/>
                  </a:lnTo>
                  <a:lnTo>
                    <a:pt x="2965660" y="60383"/>
                  </a:lnTo>
                  <a:lnTo>
                    <a:pt x="2925265" y="39376"/>
                  </a:lnTo>
                  <a:lnTo>
                    <a:pt x="2882598" y="22560"/>
                  </a:lnTo>
                  <a:lnTo>
                    <a:pt x="2837933" y="10209"/>
                  </a:lnTo>
                  <a:lnTo>
                    <a:pt x="2791545" y="2598"/>
                  </a:lnTo>
                  <a:lnTo>
                    <a:pt x="2743707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57406" y="1252088"/>
              <a:ext cx="3184525" cy="1993900"/>
            </a:xfrm>
            <a:custGeom>
              <a:avLst/>
              <a:gdLst/>
              <a:ahLst/>
              <a:cxnLst/>
              <a:rect l="l" t="t" r="r" b="b"/>
              <a:pathLst>
                <a:path w="3184525" h="1993900">
                  <a:moveTo>
                    <a:pt x="2743707" y="1993379"/>
                  </a:moveTo>
                  <a:lnTo>
                    <a:pt x="440651" y="1993379"/>
                  </a:lnTo>
                  <a:lnTo>
                    <a:pt x="392814" y="1990781"/>
                  </a:lnTo>
                  <a:lnTo>
                    <a:pt x="346425" y="1983169"/>
                  </a:lnTo>
                  <a:lnTo>
                    <a:pt x="301760" y="1970818"/>
                  </a:lnTo>
                  <a:lnTo>
                    <a:pt x="259092" y="1954002"/>
                  </a:lnTo>
                  <a:lnTo>
                    <a:pt x="218695" y="1932995"/>
                  </a:lnTo>
                  <a:lnTo>
                    <a:pt x="180845" y="1908072"/>
                  </a:lnTo>
                  <a:lnTo>
                    <a:pt x="145815" y="1879505"/>
                  </a:lnTo>
                  <a:lnTo>
                    <a:pt x="113879" y="1847571"/>
                  </a:lnTo>
                  <a:lnTo>
                    <a:pt x="85311" y="1812542"/>
                  </a:lnTo>
                  <a:lnTo>
                    <a:pt x="60386" y="1774692"/>
                  </a:lnTo>
                  <a:lnTo>
                    <a:pt x="39378" y="1734297"/>
                  </a:lnTo>
                  <a:lnTo>
                    <a:pt x="22561" y="1691630"/>
                  </a:lnTo>
                  <a:lnTo>
                    <a:pt x="10210" y="1646965"/>
                  </a:lnTo>
                  <a:lnTo>
                    <a:pt x="2598" y="1600577"/>
                  </a:lnTo>
                  <a:lnTo>
                    <a:pt x="0" y="1552740"/>
                  </a:lnTo>
                  <a:lnTo>
                    <a:pt x="0" y="440639"/>
                  </a:lnTo>
                  <a:lnTo>
                    <a:pt x="2598" y="392801"/>
                  </a:lnTo>
                  <a:lnTo>
                    <a:pt x="10210" y="346413"/>
                  </a:lnTo>
                  <a:lnTo>
                    <a:pt x="22561" y="301748"/>
                  </a:lnTo>
                  <a:lnTo>
                    <a:pt x="39378" y="259081"/>
                  </a:lnTo>
                  <a:lnTo>
                    <a:pt x="60386" y="218686"/>
                  </a:lnTo>
                  <a:lnTo>
                    <a:pt x="85311" y="180837"/>
                  </a:lnTo>
                  <a:lnTo>
                    <a:pt x="113879" y="145808"/>
                  </a:lnTo>
                  <a:lnTo>
                    <a:pt x="145815" y="113873"/>
                  </a:lnTo>
                  <a:lnTo>
                    <a:pt x="180845" y="85307"/>
                  </a:lnTo>
                  <a:lnTo>
                    <a:pt x="218695" y="60383"/>
                  </a:lnTo>
                  <a:lnTo>
                    <a:pt x="259092" y="39376"/>
                  </a:lnTo>
                  <a:lnTo>
                    <a:pt x="301760" y="22560"/>
                  </a:lnTo>
                  <a:lnTo>
                    <a:pt x="346425" y="10209"/>
                  </a:lnTo>
                  <a:lnTo>
                    <a:pt x="392814" y="2598"/>
                  </a:lnTo>
                  <a:lnTo>
                    <a:pt x="440651" y="0"/>
                  </a:lnTo>
                  <a:lnTo>
                    <a:pt x="2743707" y="0"/>
                  </a:lnTo>
                  <a:lnTo>
                    <a:pt x="2791545" y="2598"/>
                  </a:lnTo>
                  <a:lnTo>
                    <a:pt x="2837933" y="10209"/>
                  </a:lnTo>
                  <a:lnTo>
                    <a:pt x="2882598" y="22560"/>
                  </a:lnTo>
                  <a:lnTo>
                    <a:pt x="2925265" y="39376"/>
                  </a:lnTo>
                  <a:lnTo>
                    <a:pt x="2965660" y="60383"/>
                  </a:lnTo>
                  <a:lnTo>
                    <a:pt x="3003509" y="85307"/>
                  </a:lnTo>
                  <a:lnTo>
                    <a:pt x="3038539" y="113873"/>
                  </a:lnTo>
                  <a:lnTo>
                    <a:pt x="3070473" y="145808"/>
                  </a:lnTo>
                  <a:lnTo>
                    <a:pt x="3099040" y="180837"/>
                  </a:lnTo>
                  <a:lnTo>
                    <a:pt x="3123963" y="218686"/>
                  </a:lnTo>
                  <a:lnTo>
                    <a:pt x="3144970" y="259081"/>
                  </a:lnTo>
                  <a:lnTo>
                    <a:pt x="3161786" y="301748"/>
                  </a:lnTo>
                  <a:lnTo>
                    <a:pt x="3174137" y="346413"/>
                  </a:lnTo>
                  <a:lnTo>
                    <a:pt x="3181749" y="392801"/>
                  </a:lnTo>
                  <a:lnTo>
                    <a:pt x="3184347" y="440639"/>
                  </a:lnTo>
                  <a:lnTo>
                    <a:pt x="3184347" y="1552740"/>
                  </a:lnTo>
                  <a:lnTo>
                    <a:pt x="3181749" y="1600577"/>
                  </a:lnTo>
                  <a:lnTo>
                    <a:pt x="3174137" y="1646965"/>
                  </a:lnTo>
                  <a:lnTo>
                    <a:pt x="3161786" y="1691630"/>
                  </a:lnTo>
                  <a:lnTo>
                    <a:pt x="3144970" y="1734297"/>
                  </a:lnTo>
                  <a:lnTo>
                    <a:pt x="3123963" y="1774692"/>
                  </a:lnTo>
                  <a:lnTo>
                    <a:pt x="3099040" y="1812542"/>
                  </a:lnTo>
                  <a:lnTo>
                    <a:pt x="3070473" y="1847571"/>
                  </a:lnTo>
                  <a:lnTo>
                    <a:pt x="3038539" y="1879505"/>
                  </a:lnTo>
                  <a:lnTo>
                    <a:pt x="3003509" y="1908072"/>
                  </a:lnTo>
                  <a:lnTo>
                    <a:pt x="2965660" y="1932995"/>
                  </a:lnTo>
                  <a:lnTo>
                    <a:pt x="2925265" y="1954002"/>
                  </a:lnTo>
                  <a:lnTo>
                    <a:pt x="2882598" y="1970818"/>
                  </a:lnTo>
                  <a:lnTo>
                    <a:pt x="2837933" y="1983169"/>
                  </a:lnTo>
                  <a:lnTo>
                    <a:pt x="2791545" y="1990781"/>
                  </a:lnTo>
                  <a:lnTo>
                    <a:pt x="2743707" y="1993379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24" name="object 98">
            <a:extLst>
              <a:ext uri="{FF2B5EF4-FFF2-40B4-BE49-F238E27FC236}">
                <a16:creationId xmlns:a16="http://schemas.microsoft.com/office/drawing/2014/main" id="{3E29EE7B-E387-4CC3-CB9F-D4E53825E17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86520" cy="5144770"/>
            <a:chOff x="0" y="0"/>
            <a:chExt cx="8986520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5465" y="0"/>
              <a:ext cx="5160254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76255" y="238175"/>
              <a:ext cx="4269740" cy="4554220"/>
            </a:xfrm>
            <a:custGeom>
              <a:avLst/>
              <a:gdLst/>
              <a:ahLst/>
              <a:cxnLst/>
              <a:rect l="l" t="t" r="r" b="b"/>
              <a:pathLst>
                <a:path w="4269740" h="4554220">
                  <a:moveTo>
                    <a:pt x="4269727" y="0"/>
                  </a:moveTo>
                  <a:lnTo>
                    <a:pt x="0" y="0"/>
                  </a:lnTo>
                  <a:lnTo>
                    <a:pt x="0" y="4553610"/>
                  </a:lnTo>
                  <a:lnTo>
                    <a:pt x="4269727" y="4553610"/>
                  </a:lnTo>
                  <a:lnTo>
                    <a:pt x="4269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7616" y="292760"/>
              <a:ext cx="3988485" cy="43621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45143" y="196684"/>
              <a:ext cx="105410" cy="953135"/>
            </a:xfrm>
            <a:custGeom>
              <a:avLst/>
              <a:gdLst/>
              <a:ahLst/>
              <a:cxnLst/>
              <a:rect l="l" t="t" r="r" b="b"/>
              <a:pathLst>
                <a:path w="105409" h="953135">
                  <a:moveTo>
                    <a:pt x="75679" y="911390"/>
                  </a:moveTo>
                  <a:lnTo>
                    <a:pt x="40868" y="882827"/>
                  </a:lnTo>
                  <a:lnTo>
                    <a:pt x="40640" y="882802"/>
                  </a:lnTo>
                  <a:lnTo>
                    <a:pt x="40246" y="882992"/>
                  </a:lnTo>
                  <a:lnTo>
                    <a:pt x="40119" y="883183"/>
                  </a:lnTo>
                  <a:lnTo>
                    <a:pt x="40030" y="898791"/>
                  </a:lnTo>
                  <a:lnTo>
                    <a:pt x="39674" y="899172"/>
                  </a:lnTo>
                  <a:lnTo>
                    <a:pt x="38569" y="899223"/>
                  </a:lnTo>
                  <a:lnTo>
                    <a:pt x="13931" y="899223"/>
                  </a:lnTo>
                  <a:lnTo>
                    <a:pt x="13462" y="899515"/>
                  </a:lnTo>
                  <a:lnTo>
                    <a:pt x="13195" y="899985"/>
                  </a:lnTo>
                  <a:lnTo>
                    <a:pt x="13106" y="923251"/>
                  </a:lnTo>
                  <a:lnTo>
                    <a:pt x="13462" y="923912"/>
                  </a:lnTo>
                  <a:lnTo>
                    <a:pt x="13931" y="924204"/>
                  </a:lnTo>
                  <a:lnTo>
                    <a:pt x="38569" y="924204"/>
                  </a:lnTo>
                  <a:lnTo>
                    <a:pt x="39674" y="924255"/>
                  </a:lnTo>
                  <a:lnTo>
                    <a:pt x="40030" y="924636"/>
                  </a:lnTo>
                  <a:lnTo>
                    <a:pt x="40119" y="940244"/>
                  </a:lnTo>
                  <a:lnTo>
                    <a:pt x="40246" y="940435"/>
                  </a:lnTo>
                  <a:lnTo>
                    <a:pt x="40640" y="940625"/>
                  </a:lnTo>
                  <a:lnTo>
                    <a:pt x="40868" y="940600"/>
                  </a:lnTo>
                  <a:lnTo>
                    <a:pt x="75679" y="912037"/>
                  </a:lnTo>
                  <a:lnTo>
                    <a:pt x="75679" y="911390"/>
                  </a:lnTo>
                  <a:close/>
                </a:path>
                <a:path w="105409" h="953135">
                  <a:moveTo>
                    <a:pt x="81191" y="741819"/>
                  </a:moveTo>
                  <a:lnTo>
                    <a:pt x="81102" y="650709"/>
                  </a:lnTo>
                  <a:lnTo>
                    <a:pt x="75247" y="646976"/>
                  </a:lnTo>
                  <a:lnTo>
                    <a:pt x="0" y="693013"/>
                  </a:lnTo>
                  <a:lnTo>
                    <a:pt x="0" y="699579"/>
                  </a:lnTo>
                  <a:lnTo>
                    <a:pt x="70345" y="742619"/>
                  </a:lnTo>
                  <a:lnTo>
                    <a:pt x="75285" y="745642"/>
                  </a:lnTo>
                  <a:lnTo>
                    <a:pt x="81191" y="741819"/>
                  </a:lnTo>
                  <a:close/>
                </a:path>
                <a:path w="105409" h="953135">
                  <a:moveTo>
                    <a:pt x="93535" y="871321"/>
                  </a:moveTo>
                  <a:lnTo>
                    <a:pt x="92748" y="870534"/>
                  </a:lnTo>
                  <a:lnTo>
                    <a:pt x="71285" y="870534"/>
                  </a:lnTo>
                  <a:lnTo>
                    <a:pt x="70510" y="871321"/>
                  </a:lnTo>
                  <a:lnTo>
                    <a:pt x="70510" y="880338"/>
                  </a:lnTo>
                  <a:lnTo>
                    <a:pt x="71285" y="881113"/>
                  </a:lnTo>
                  <a:lnTo>
                    <a:pt x="82956" y="881113"/>
                  </a:lnTo>
                  <a:lnTo>
                    <a:pt x="82956" y="942301"/>
                  </a:lnTo>
                  <a:lnTo>
                    <a:pt x="71285" y="942301"/>
                  </a:lnTo>
                  <a:lnTo>
                    <a:pt x="70510" y="943076"/>
                  </a:lnTo>
                  <a:lnTo>
                    <a:pt x="70510" y="952093"/>
                  </a:lnTo>
                  <a:lnTo>
                    <a:pt x="71285" y="952868"/>
                  </a:lnTo>
                  <a:lnTo>
                    <a:pt x="92748" y="952868"/>
                  </a:lnTo>
                  <a:lnTo>
                    <a:pt x="93535" y="952093"/>
                  </a:lnTo>
                  <a:lnTo>
                    <a:pt x="93535" y="871321"/>
                  </a:lnTo>
                  <a:close/>
                </a:path>
                <a:path w="105409" h="953135">
                  <a:moveTo>
                    <a:pt x="98933" y="42849"/>
                  </a:moveTo>
                  <a:lnTo>
                    <a:pt x="82194" y="27089"/>
                  </a:lnTo>
                  <a:lnTo>
                    <a:pt x="82194" y="7759"/>
                  </a:lnTo>
                  <a:lnTo>
                    <a:pt x="71005" y="7759"/>
                  </a:lnTo>
                  <a:lnTo>
                    <a:pt x="71005" y="16535"/>
                  </a:lnTo>
                  <a:lnTo>
                    <a:pt x="53467" y="0"/>
                  </a:lnTo>
                  <a:lnTo>
                    <a:pt x="7620" y="42849"/>
                  </a:lnTo>
                  <a:lnTo>
                    <a:pt x="18554" y="42849"/>
                  </a:lnTo>
                  <a:lnTo>
                    <a:pt x="18554" y="80746"/>
                  </a:lnTo>
                  <a:lnTo>
                    <a:pt x="41897" y="80746"/>
                  </a:lnTo>
                  <a:lnTo>
                    <a:pt x="41897" y="60261"/>
                  </a:lnTo>
                  <a:lnTo>
                    <a:pt x="47218" y="54940"/>
                  </a:lnTo>
                  <a:lnTo>
                    <a:pt x="60223" y="54940"/>
                  </a:lnTo>
                  <a:lnTo>
                    <a:pt x="65544" y="60261"/>
                  </a:lnTo>
                  <a:lnTo>
                    <a:pt x="65544" y="80746"/>
                  </a:lnTo>
                  <a:lnTo>
                    <a:pt x="87998" y="80746"/>
                  </a:lnTo>
                  <a:lnTo>
                    <a:pt x="87998" y="42849"/>
                  </a:lnTo>
                  <a:lnTo>
                    <a:pt x="98933" y="42849"/>
                  </a:lnTo>
                  <a:close/>
                </a:path>
                <a:path w="105409" h="953135">
                  <a:moveTo>
                    <a:pt x="104813" y="473722"/>
                  </a:moveTo>
                  <a:lnTo>
                    <a:pt x="29565" y="427685"/>
                  </a:lnTo>
                  <a:lnTo>
                    <a:pt x="23710" y="431419"/>
                  </a:lnTo>
                  <a:lnTo>
                    <a:pt x="23622" y="522528"/>
                  </a:lnTo>
                  <a:lnTo>
                    <a:pt x="29527" y="526351"/>
                  </a:lnTo>
                  <a:lnTo>
                    <a:pt x="34467" y="523328"/>
                  </a:lnTo>
                  <a:lnTo>
                    <a:pt x="104813" y="480288"/>
                  </a:lnTo>
                  <a:lnTo>
                    <a:pt x="104813" y="473722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810314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0314" y="36919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0314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10314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0314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91524" y="426097"/>
              <a:ext cx="178435" cy="4718685"/>
            </a:xfrm>
            <a:custGeom>
              <a:avLst/>
              <a:gdLst/>
              <a:ahLst/>
              <a:cxnLst/>
              <a:rect l="l" t="t" r="r" b="b"/>
              <a:pathLst>
                <a:path w="178434" h="4718685">
                  <a:moveTo>
                    <a:pt x="156375" y="51523"/>
                  </a:moveTo>
                  <a:lnTo>
                    <a:pt x="153657" y="48793"/>
                  </a:lnTo>
                  <a:lnTo>
                    <a:pt x="58877" y="48793"/>
                  </a:lnTo>
                  <a:lnTo>
                    <a:pt x="56146" y="51523"/>
                  </a:lnTo>
                  <a:lnTo>
                    <a:pt x="56146" y="58242"/>
                  </a:lnTo>
                  <a:lnTo>
                    <a:pt x="58877" y="60972"/>
                  </a:lnTo>
                  <a:lnTo>
                    <a:pt x="150291" y="60972"/>
                  </a:lnTo>
                  <a:lnTo>
                    <a:pt x="153657" y="60972"/>
                  </a:lnTo>
                  <a:lnTo>
                    <a:pt x="156375" y="58242"/>
                  </a:lnTo>
                  <a:lnTo>
                    <a:pt x="156375" y="51523"/>
                  </a:lnTo>
                  <a:close/>
                </a:path>
                <a:path w="178434" h="4718685">
                  <a:moveTo>
                    <a:pt x="156375" y="26987"/>
                  </a:moveTo>
                  <a:lnTo>
                    <a:pt x="153657" y="24257"/>
                  </a:lnTo>
                  <a:lnTo>
                    <a:pt x="58877" y="24257"/>
                  </a:lnTo>
                  <a:lnTo>
                    <a:pt x="56146" y="26987"/>
                  </a:lnTo>
                  <a:lnTo>
                    <a:pt x="56146" y="33705"/>
                  </a:lnTo>
                  <a:lnTo>
                    <a:pt x="58877" y="36436"/>
                  </a:lnTo>
                  <a:lnTo>
                    <a:pt x="150291" y="36436"/>
                  </a:lnTo>
                  <a:lnTo>
                    <a:pt x="153657" y="36436"/>
                  </a:lnTo>
                  <a:lnTo>
                    <a:pt x="156375" y="33705"/>
                  </a:lnTo>
                  <a:lnTo>
                    <a:pt x="156375" y="26987"/>
                  </a:lnTo>
                  <a:close/>
                </a:path>
                <a:path w="178434" h="4718685">
                  <a:moveTo>
                    <a:pt x="156375" y="2730"/>
                  </a:moveTo>
                  <a:lnTo>
                    <a:pt x="153657" y="0"/>
                  </a:lnTo>
                  <a:lnTo>
                    <a:pt x="58877" y="0"/>
                  </a:lnTo>
                  <a:lnTo>
                    <a:pt x="56146" y="2730"/>
                  </a:lnTo>
                  <a:lnTo>
                    <a:pt x="56146" y="9448"/>
                  </a:lnTo>
                  <a:lnTo>
                    <a:pt x="58877" y="12179"/>
                  </a:lnTo>
                  <a:lnTo>
                    <a:pt x="150291" y="12179"/>
                  </a:lnTo>
                  <a:lnTo>
                    <a:pt x="153657" y="12179"/>
                  </a:lnTo>
                  <a:lnTo>
                    <a:pt x="156375" y="9448"/>
                  </a:lnTo>
                  <a:lnTo>
                    <a:pt x="156375" y="2730"/>
                  </a:lnTo>
                  <a:close/>
                </a:path>
                <a:path w="178434" h="4718685">
                  <a:moveTo>
                    <a:pt x="177825" y="4466577"/>
                  </a:moveTo>
                  <a:lnTo>
                    <a:pt x="0" y="4466577"/>
                  </a:lnTo>
                  <a:lnTo>
                    <a:pt x="0" y="4718304"/>
                  </a:lnTo>
                  <a:lnTo>
                    <a:pt x="177825" y="4718304"/>
                  </a:lnTo>
                  <a:lnTo>
                    <a:pt x="177825" y="4466577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4723" y="1761921"/>
              <a:ext cx="3311525" cy="226695"/>
            </a:xfrm>
            <a:custGeom>
              <a:avLst/>
              <a:gdLst/>
              <a:ahLst/>
              <a:cxnLst/>
              <a:rect l="l" t="t" r="r" b="b"/>
              <a:pathLst>
                <a:path w="3311525" h="226694">
                  <a:moveTo>
                    <a:pt x="3310940" y="0"/>
                  </a:moveTo>
                  <a:lnTo>
                    <a:pt x="0" y="0"/>
                  </a:lnTo>
                  <a:lnTo>
                    <a:pt x="0" y="226085"/>
                  </a:lnTo>
                  <a:lnTo>
                    <a:pt x="3310940" y="226085"/>
                  </a:lnTo>
                  <a:lnTo>
                    <a:pt x="3310940" y="0"/>
                  </a:lnTo>
                  <a:close/>
                </a:path>
              </a:pathLst>
            </a:custGeom>
            <a:solidFill>
              <a:srgbClr val="4455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31293"/>
              <a:ext cx="3893105" cy="16032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09134" y="2067177"/>
              <a:ext cx="3045460" cy="700405"/>
            </a:xfrm>
            <a:custGeom>
              <a:avLst/>
              <a:gdLst/>
              <a:ahLst/>
              <a:cxnLst/>
              <a:rect l="l" t="t" r="r" b="b"/>
              <a:pathLst>
                <a:path w="3045460" h="700405">
                  <a:moveTo>
                    <a:pt x="2985096" y="0"/>
                  </a:moveTo>
                  <a:lnTo>
                    <a:pt x="59829" y="0"/>
                  </a:lnTo>
                  <a:lnTo>
                    <a:pt x="36599" y="4721"/>
                  </a:lnTo>
                  <a:lnTo>
                    <a:pt x="17575" y="17575"/>
                  </a:lnTo>
                  <a:lnTo>
                    <a:pt x="4721" y="36599"/>
                  </a:lnTo>
                  <a:lnTo>
                    <a:pt x="0" y="59829"/>
                  </a:lnTo>
                  <a:lnTo>
                    <a:pt x="0" y="640524"/>
                  </a:lnTo>
                  <a:lnTo>
                    <a:pt x="4721" y="663756"/>
                  </a:lnTo>
                  <a:lnTo>
                    <a:pt x="17575" y="682785"/>
                  </a:lnTo>
                  <a:lnTo>
                    <a:pt x="36599" y="695643"/>
                  </a:lnTo>
                  <a:lnTo>
                    <a:pt x="59829" y="700366"/>
                  </a:lnTo>
                  <a:lnTo>
                    <a:pt x="2985096" y="700366"/>
                  </a:lnTo>
                  <a:lnTo>
                    <a:pt x="3008334" y="695643"/>
                  </a:lnTo>
                  <a:lnTo>
                    <a:pt x="3027362" y="682785"/>
                  </a:lnTo>
                  <a:lnTo>
                    <a:pt x="3040218" y="663756"/>
                  </a:lnTo>
                  <a:lnTo>
                    <a:pt x="3044939" y="640524"/>
                  </a:lnTo>
                  <a:lnTo>
                    <a:pt x="3044939" y="59829"/>
                  </a:lnTo>
                  <a:lnTo>
                    <a:pt x="3040218" y="36599"/>
                  </a:lnTo>
                  <a:lnTo>
                    <a:pt x="3027362" y="17575"/>
                  </a:lnTo>
                  <a:lnTo>
                    <a:pt x="3008334" y="4721"/>
                  </a:lnTo>
                  <a:lnTo>
                    <a:pt x="2985096" y="0"/>
                  </a:lnTo>
                  <a:close/>
                </a:path>
              </a:pathLst>
            </a:custGeom>
            <a:solidFill>
              <a:srgbClr val="FC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58471" y="271340"/>
            <a:ext cx="298577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OTRAS </a:t>
            </a:r>
            <a:r>
              <a:rPr spc="-10" dirty="0"/>
              <a:t>SITUACIONES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649655" y="689597"/>
            <a:ext cx="998855" cy="59690"/>
            <a:chOff x="649655" y="689597"/>
            <a:chExt cx="998855" cy="59690"/>
          </a:xfrm>
        </p:grpSpPr>
        <p:sp>
          <p:nvSpPr>
            <p:cNvPr id="18" name="object 18"/>
            <p:cNvSpPr/>
            <p:nvPr/>
          </p:nvSpPr>
          <p:spPr>
            <a:xfrm>
              <a:off x="649655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1989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15631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1396" y="1783428"/>
            <a:ext cx="2821940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HIPOGLUCEMIA</a:t>
            </a:r>
            <a:r>
              <a:rPr sz="1100" b="1" spc="-5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Open Sans"/>
                <a:cs typeface="Open Sans"/>
              </a:rPr>
              <a:t>PREPRANDIAL</a:t>
            </a:r>
            <a:endParaRPr sz="11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Open Sans"/>
              <a:cs typeface="Open Sans"/>
            </a:endParaRPr>
          </a:p>
          <a:p>
            <a:pPr marL="239395" marR="5080">
              <a:lnSpc>
                <a:spcPct val="104200"/>
              </a:lnSpc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2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ultrarrápida</a:t>
            </a:r>
            <a:r>
              <a:rPr sz="12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o</a:t>
            </a:r>
            <a:r>
              <a:rPr sz="12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ingesta</a:t>
            </a:r>
            <a:r>
              <a:rPr sz="12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Open Sans"/>
                <a:cs typeface="Open Sans"/>
              </a:rPr>
              <a:t>HC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 media mañana y media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tarde.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0269" y="949306"/>
            <a:ext cx="7718899" cy="3675255"/>
            <a:chOff x="510269" y="949306"/>
            <a:chExt cx="7718899" cy="3675255"/>
          </a:xfrm>
        </p:grpSpPr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269" y="2240307"/>
              <a:ext cx="111213" cy="11122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015638" y="949306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559041" y="0"/>
                  </a:moveTo>
                  <a:lnTo>
                    <a:pt x="510805" y="2064"/>
                  </a:lnTo>
                  <a:lnTo>
                    <a:pt x="463708" y="8147"/>
                  </a:lnTo>
                  <a:lnTo>
                    <a:pt x="417918" y="18077"/>
                  </a:lnTo>
                  <a:lnTo>
                    <a:pt x="373604" y="31687"/>
                  </a:lnTo>
                  <a:lnTo>
                    <a:pt x="330932" y="48808"/>
                  </a:lnTo>
                  <a:lnTo>
                    <a:pt x="290071" y="69271"/>
                  </a:lnTo>
                  <a:lnTo>
                    <a:pt x="251188" y="92906"/>
                  </a:lnTo>
                  <a:lnTo>
                    <a:pt x="214452" y="119545"/>
                  </a:lnTo>
                  <a:lnTo>
                    <a:pt x="180030" y="149020"/>
                  </a:lnTo>
                  <a:lnTo>
                    <a:pt x="148090" y="181161"/>
                  </a:lnTo>
                  <a:lnTo>
                    <a:pt x="118799" y="215799"/>
                  </a:lnTo>
                  <a:lnTo>
                    <a:pt x="92326" y="252766"/>
                  </a:lnTo>
                  <a:lnTo>
                    <a:pt x="68838" y="291892"/>
                  </a:lnTo>
                  <a:lnTo>
                    <a:pt x="48503" y="333009"/>
                  </a:lnTo>
                  <a:lnTo>
                    <a:pt x="31489" y="375948"/>
                  </a:lnTo>
                  <a:lnTo>
                    <a:pt x="17964" y="420540"/>
                  </a:lnTo>
                  <a:lnTo>
                    <a:pt x="8096" y="466617"/>
                  </a:lnTo>
                  <a:lnTo>
                    <a:pt x="2052" y="514008"/>
                  </a:lnTo>
                  <a:lnTo>
                    <a:pt x="0" y="562546"/>
                  </a:lnTo>
                  <a:lnTo>
                    <a:pt x="2052" y="611084"/>
                  </a:lnTo>
                  <a:lnTo>
                    <a:pt x="8096" y="658475"/>
                  </a:lnTo>
                  <a:lnTo>
                    <a:pt x="17964" y="704552"/>
                  </a:lnTo>
                  <a:lnTo>
                    <a:pt x="31489" y="749144"/>
                  </a:lnTo>
                  <a:lnTo>
                    <a:pt x="48503" y="792083"/>
                  </a:lnTo>
                  <a:lnTo>
                    <a:pt x="68838" y="833200"/>
                  </a:lnTo>
                  <a:lnTo>
                    <a:pt x="92326" y="872326"/>
                  </a:lnTo>
                  <a:lnTo>
                    <a:pt x="118799" y="909293"/>
                  </a:lnTo>
                  <a:lnTo>
                    <a:pt x="148090" y="943931"/>
                  </a:lnTo>
                  <a:lnTo>
                    <a:pt x="180030" y="976072"/>
                  </a:lnTo>
                  <a:lnTo>
                    <a:pt x="214452" y="1005547"/>
                  </a:lnTo>
                  <a:lnTo>
                    <a:pt x="251188" y="1032186"/>
                  </a:lnTo>
                  <a:lnTo>
                    <a:pt x="290071" y="1055821"/>
                  </a:lnTo>
                  <a:lnTo>
                    <a:pt x="330932" y="1076284"/>
                  </a:lnTo>
                  <a:lnTo>
                    <a:pt x="373604" y="1093405"/>
                  </a:lnTo>
                  <a:lnTo>
                    <a:pt x="417918" y="1107015"/>
                  </a:lnTo>
                  <a:lnTo>
                    <a:pt x="463708" y="1116945"/>
                  </a:lnTo>
                  <a:lnTo>
                    <a:pt x="510805" y="1123028"/>
                  </a:lnTo>
                  <a:lnTo>
                    <a:pt x="559041" y="1125093"/>
                  </a:lnTo>
                  <a:lnTo>
                    <a:pt x="607277" y="1123028"/>
                  </a:lnTo>
                  <a:lnTo>
                    <a:pt x="654374" y="1116945"/>
                  </a:lnTo>
                  <a:lnTo>
                    <a:pt x="700163" y="1107015"/>
                  </a:lnTo>
                  <a:lnTo>
                    <a:pt x="744478" y="1093405"/>
                  </a:lnTo>
                  <a:lnTo>
                    <a:pt x="787150" y="1076284"/>
                  </a:lnTo>
                  <a:lnTo>
                    <a:pt x="828011" y="1055821"/>
                  </a:lnTo>
                  <a:lnTo>
                    <a:pt x="866893" y="1032186"/>
                  </a:lnTo>
                  <a:lnTo>
                    <a:pt x="903629" y="1005547"/>
                  </a:lnTo>
                  <a:lnTo>
                    <a:pt x="938052" y="976072"/>
                  </a:lnTo>
                  <a:lnTo>
                    <a:pt x="969992" y="943931"/>
                  </a:lnTo>
                  <a:lnTo>
                    <a:pt x="999283" y="909293"/>
                  </a:lnTo>
                  <a:lnTo>
                    <a:pt x="1025756" y="872326"/>
                  </a:lnTo>
                  <a:lnTo>
                    <a:pt x="1049244" y="833200"/>
                  </a:lnTo>
                  <a:lnTo>
                    <a:pt x="1069578" y="792083"/>
                  </a:lnTo>
                  <a:lnTo>
                    <a:pt x="1086592" y="749144"/>
                  </a:lnTo>
                  <a:lnTo>
                    <a:pt x="1100117" y="704552"/>
                  </a:lnTo>
                  <a:lnTo>
                    <a:pt x="1109986" y="658475"/>
                  </a:lnTo>
                  <a:lnTo>
                    <a:pt x="1116030" y="611084"/>
                  </a:lnTo>
                  <a:lnTo>
                    <a:pt x="1118082" y="562546"/>
                  </a:lnTo>
                  <a:lnTo>
                    <a:pt x="1116030" y="514008"/>
                  </a:lnTo>
                  <a:lnTo>
                    <a:pt x="1109986" y="466617"/>
                  </a:lnTo>
                  <a:lnTo>
                    <a:pt x="1100117" y="420540"/>
                  </a:lnTo>
                  <a:lnTo>
                    <a:pt x="1086592" y="375948"/>
                  </a:lnTo>
                  <a:lnTo>
                    <a:pt x="1069578" y="333009"/>
                  </a:lnTo>
                  <a:lnTo>
                    <a:pt x="1049244" y="291892"/>
                  </a:lnTo>
                  <a:lnTo>
                    <a:pt x="1025756" y="252766"/>
                  </a:lnTo>
                  <a:lnTo>
                    <a:pt x="999283" y="215799"/>
                  </a:lnTo>
                  <a:lnTo>
                    <a:pt x="969992" y="181161"/>
                  </a:lnTo>
                  <a:lnTo>
                    <a:pt x="938052" y="149020"/>
                  </a:lnTo>
                  <a:lnTo>
                    <a:pt x="903629" y="119545"/>
                  </a:lnTo>
                  <a:lnTo>
                    <a:pt x="866893" y="92906"/>
                  </a:lnTo>
                  <a:lnTo>
                    <a:pt x="828011" y="69271"/>
                  </a:lnTo>
                  <a:lnTo>
                    <a:pt x="787150" y="48808"/>
                  </a:lnTo>
                  <a:lnTo>
                    <a:pt x="744478" y="31687"/>
                  </a:lnTo>
                  <a:lnTo>
                    <a:pt x="700163" y="18077"/>
                  </a:lnTo>
                  <a:lnTo>
                    <a:pt x="654374" y="8147"/>
                  </a:lnTo>
                  <a:lnTo>
                    <a:pt x="607277" y="2064"/>
                  </a:lnTo>
                  <a:lnTo>
                    <a:pt x="559041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5638" y="949306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1118082" y="562546"/>
                  </a:moveTo>
                  <a:lnTo>
                    <a:pt x="1116030" y="611084"/>
                  </a:lnTo>
                  <a:lnTo>
                    <a:pt x="1109986" y="658475"/>
                  </a:lnTo>
                  <a:lnTo>
                    <a:pt x="1100117" y="704552"/>
                  </a:lnTo>
                  <a:lnTo>
                    <a:pt x="1086592" y="749144"/>
                  </a:lnTo>
                  <a:lnTo>
                    <a:pt x="1069578" y="792083"/>
                  </a:lnTo>
                  <a:lnTo>
                    <a:pt x="1049244" y="833200"/>
                  </a:lnTo>
                  <a:lnTo>
                    <a:pt x="1025756" y="872326"/>
                  </a:lnTo>
                  <a:lnTo>
                    <a:pt x="999283" y="909293"/>
                  </a:lnTo>
                  <a:lnTo>
                    <a:pt x="969992" y="943931"/>
                  </a:lnTo>
                  <a:lnTo>
                    <a:pt x="938052" y="976072"/>
                  </a:lnTo>
                  <a:lnTo>
                    <a:pt x="903629" y="1005547"/>
                  </a:lnTo>
                  <a:lnTo>
                    <a:pt x="866893" y="1032186"/>
                  </a:lnTo>
                  <a:lnTo>
                    <a:pt x="828011" y="1055821"/>
                  </a:lnTo>
                  <a:lnTo>
                    <a:pt x="787150" y="1076284"/>
                  </a:lnTo>
                  <a:lnTo>
                    <a:pt x="744478" y="1093405"/>
                  </a:lnTo>
                  <a:lnTo>
                    <a:pt x="700163" y="1107015"/>
                  </a:lnTo>
                  <a:lnTo>
                    <a:pt x="654374" y="1116945"/>
                  </a:lnTo>
                  <a:lnTo>
                    <a:pt x="607277" y="1123028"/>
                  </a:lnTo>
                  <a:lnTo>
                    <a:pt x="559041" y="1125093"/>
                  </a:lnTo>
                  <a:lnTo>
                    <a:pt x="510805" y="1123028"/>
                  </a:lnTo>
                  <a:lnTo>
                    <a:pt x="463708" y="1116945"/>
                  </a:lnTo>
                  <a:lnTo>
                    <a:pt x="417918" y="1107015"/>
                  </a:lnTo>
                  <a:lnTo>
                    <a:pt x="373604" y="1093405"/>
                  </a:lnTo>
                  <a:lnTo>
                    <a:pt x="330932" y="1076284"/>
                  </a:lnTo>
                  <a:lnTo>
                    <a:pt x="290071" y="1055821"/>
                  </a:lnTo>
                  <a:lnTo>
                    <a:pt x="251188" y="1032186"/>
                  </a:lnTo>
                  <a:lnTo>
                    <a:pt x="214452" y="1005547"/>
                  </a:lnTo>
                  <a:lnTo>
                    <a:pt x="180030" y="976072"/>
                  </a:lnTo>
                  <a:lnTo>
                    <a:pt x="148090" y="943931"/>
                  </a:lnTo>
                  <a:lnTo>
                    <a:pt x="118799" y="909293"/>
                  </a:lnTo>
                  <a:lnTo>
                    <a:pt x="92326" y="872326"/>
                  </a:lnTo>
                  <a:lnTo>
                    <a:pt x="68838" y="833200"/>
                  </a:lnTo>
                  <a:lnTo>
                    <a:pt x="48503" y="792083"/>
                  </a:lnTo>
                  <a:lnTo>
                    <a:pt x="31489" y="749144"/>
                  </a:lnTo>
                  <a:lnTo>
                    <a:pt x="17964" y="704552"/>
                  </a:lnTo>
                  <a:lnTo>
                    <a:pt x="8096" y="658475"/>
                  </a:lnTo>
                  <a:lnTo>
                    <a:pt x="2052" y="611084"/>
                  </a:lnTo>
                  <a:lnTo>
                    <a:pt x="0" y="562546"/>
                  </a:lnTo>
                  <a:lnTo>
                    <a:pt x="2052" y="514008"/>
                  </a:lnTo>
                  <a:lnTo>
                    <a:pt x="8096" y="466617"/>
                  </a:lnTo>
                  <a:lnTo>
                    <a:pt x="17964" y="420540"/>
                  </a:lnTo>
                  <a:lnTo>
                    <a:pt x="31489" y="375948"/>
                  </a:lnTo>
                  <a:lnTo>
                    <a:pt x="48503" y="333009"/>
                  </a:lnTo>
                  <a:lnTo>
                    <a:pt x="68838" y="291892"/>
                  </a:lnTo>
                  <a:lnTo>
                    <a:pt x="92326" y="252766"/>
                  </a:lnTo>
                  <a:lnTo>
                    <a:pt x="118799" y="215799"/>
                  </a:lnTo>
                  <a:lnTo>
                    <a:pt x="148090" y="181161"/>
                  </a:lnTo>
                  <a:lnTo>
                    <a:pt x="180030" y="149020"/>
                  </a:lnTo>
                  <a:lnTo>
                    <a:pt x="214452" y="119545"/>
                  </a:lnTo>
                  <a:lnTo>
                    <a:pt x="251188" y="92906"/>
                  </a:lnTo>
                  <a:lnTo>
                    <a:pt x="290071" y="69271"/>
                  </a:lnTo>
                  <a:lnTo>
                    <a:pt x="330932" y="48808"/>
                  </a:lnTo>
                  <a:lnTo>
                    <a:pt x="373604" y="31687"/>
                  </a:lnTo>
                  <a:lnTo>
                    <a:pt x="417918" y="18077"/>
                  </a:lnTo>
                  <a:lnTo>
                    <a:pt x="463708" y="8147"/>
                  </a:lnTo>
                  <a:lnTo>
                    <a:pt x="510805" y="2064"/>
                  </a:lnTo>
                  <a:lnTo>
                    <a:pt x="559041" y="0"/>
                  </a:lnTo>
                  <a:lnTo>
                    <a:pt x="607277" y="2064"/>
                  </a:lnTo>
                  <a:lnTo>
                    <a:pt x="654374" y="8147"/>
                  </a:lnTo>
                  <a:lnTo>
                    <a:pt x="700163" y="18077"/>
                  </a:lnTo>
                  <a:lnTo>
                    <a:pt x="744478" y="31687"/>
                  </a:lnTo>
                  <a:lnTo>
                    <a:pt x="787150" y="48808"/>
                  </a:lnTo>
                  <a:lnTo>
                    <a:pt x="828011" y="69271"/>
                  </a:lnTo>
                  <a:lnTo>
                    <a:pt x="866893" y="92906"/>
                  </a:lnTo>
                  <a:lnTo>
                    <a:pt x="903629" y="119545"/>
                  </a:lnTo>
                  <a:lnTo>
                    <a:pt x="938052" y="149020"/>
                  </a:lnTo>
                  <a:lnTo>
                    <a:pt x="969992" y="181161"/>
                  </a:lnTo>
                  <a:lnTo>
                    <a:pt x="999283" y="215799"/>
                  </a:lnTo>
                  <a:lnTo>
                    <a:pt x="1025756" y="252766"/>
                  </a:lnTo>
                  <a:lnTo>
                    <a:pt x="1049244" y="291892"/>
                  </a:lnTo>
                  <a:lnTo>
                    <a:pt x="1069578" y="333009"/>
                  </a:lnTo>
                  <a:lnTo>
                    <a:pt x="1086592" y="375948"/>
                  </a:lnTo>
                  <a:lnTo>
                    <a:pt x="1100117" y="420540"/>
                  </a:lnTo>
                  <a:lnTo>
                    <a:pt x="1109986" y="466617"/>
                  </a:lnTo>
                  <a:lnTo>
                    <a:pt x="1116030" y="514008"/>
                  </a:lnTo>
                  <a:lnTo>
                    <a:pt x="1118082" y="562546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15638" y="2209943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559041" y="0"/>
                  </a:moveTo>
                  <a:lnTo>
                    <a:pt x="510805" y="2064"/>
                  </a:lnTo>
                  <a:lnTo>
                    <a:pt x="463708" y="8147"/>
                  </a:lnTo>
                  <a:lnTo>
                    <a:pt x="417918" y="18077"/>
                  </a:lnTo>
                  <a:lnTo>
                    <a:pt x="373604" y="31687"/>
                  </a:lnTo>
                  <a:lnTo>
                    <a:pt x="330932" y="48808"/>
                  </a:lnTo>
                  <a:lnTo>
                    <a:pt x="290071" y="69271"/>
                  </a:lnTo>
                  <a:lnTo>
                    <a:pt x="251188" y="92906"/>
                  </a:lnTo>
                  <a:lnTo>
                    <a:pt x="214452" y="119545"/>
                  </a:lnTo>
                  <a:lnTo>
                    <a:pt x="180030" y="149020"/>
                  </a:lnTo>
                  <a:lnTo>
                    <a:pt x="148090" y="181161"/>
                  </a:lnTo>
                  <a:lnTo>
                    <a:pt x="118799" y="215799"/>
                  </a:lnTo>
                  <a:lnTo>
                    <a:pt x="92326" y="252766"/>
                  </a:lnTo>
                  <a:lnTo>
                    <a:pt x="68838" y="291892"/>
                  </a:lnTo>
                  <a:lnTo>
                    <a:pt x="48503" y="333009"/>
                  </a:lnTo>
                  <a:lnTo>
                    <a:pt x="31489" y="375948"/>
                  </a:lnTo>
                  <a:lnTo>
                    <a:pt x="17964" y="420540"/>
                  </a:lnTo>
                  <a:lnTo>
                    <a:pt x="8096" y="466617"/>
                  </a:lnTo>
                  <a:lnTo>
                    <a:pt x="2052" y="514008"/>
                  </a:lnTo>
                  <a:lnTo>
                    <a:pt x="0" y="562546"/>
                  </a:lnTo>
                  <a:lnTo>
                    <a:pt x="2052" y="611084"/>
                  </a:lnTo>
                  <a:lnTo>
                    <a:pt x="8096" y="658475"/>
                  </a:lnTo>
                  <a:lnTo>
                    <a:pt x="17964" y="704552"/>
                  </a:lnTo>
                  <a:lnTo>
                    <a:pt x="31489" y="749144"/>
                  </a:lnTo>
                  <a:lnTo>
                    <a:pt x="48503" y="792083"/>
                  </a:lnTo>
                  <a:lnTo>
                    <a:pt x="68838" y="833200"/>
                  </a:lnTo>
                  <a:lnTo>
                    <a:pt x="92326" y="872326"/>
                  </a:lnTo>
                  <a:lnTo>
                    <a:pt x="118799" y="909293"/>
                  </a:lnTo>
                  <a:lnTo>
                    <a:pt x="148090" y="943931"/>
                  </a:lnTo>
                  <a:lnTo>
                    <a:pt x="180030" y="976072"/>
                  </a:lnTo>
                  <a:lnTo>
                    <a:pt x="214452" y="1005547"/>
                  </a:lnTo>
                  <a:lnTo>
                    <a:pt x="251188" y="1032186"/>
                  </a:lnTo>
                  <a:lnTo>
                    <a:pt x="290071" y="1055821"/>
                  </a:lnTo>
                  <a:lnTo>
                    <a:pt x="330932" y="1076284"/>
                  </a:lnTo>
                  <a:lnTo>
                    <a:pt x="373604" y="1093405"/>
                  </a:lnTo>
                  <a:lnTo>
                    <a:pt x="417918" y="1107015"/>
                  </a:lnTo>
                  <a:lnTo>
                    <a:pt x="463708" y="1116945"/>
                  </a:lnTo>
                  <a:lnTo>
                    <a:pt x="510805" y="1123028"/>
                  </a:lnTo>
                  <a:lnTo>
                    <a:pt x="559041" y="1125093"/>
                  </a:lnTo>
                  <a:lnTo>
                    <a:pt x="607277" y="1123028"/>
                  </a:lnTo>
                  <a:lnTo>
                    <a:pt x="654374" y="1116945"/>
                  </a:lnTo>
                  <a:lnTo>
                    <a:pt x="700163" y="1107015"/>
                  </a:lnTo>
                  <a:lnTo>
                    <a:pt x="744478" y="1093405"/>
                  </a:lnTo>
                  <a:lnTo>
                    <a:pt x="787150" y="1076284"/>
                  </a:lnTo>
                  <a:lnTo>
                    <a:pt x="828011" y="1055821"/>
                  </a:lnTo>
                  <a:lnTo>
                    <a:pt x="866893" y="1032186"/>
                  </a:lnTo>
                  <a:lnTo>
                    <a:pt x="903629" y="1005547"/>
                  </a:lnTo>
                  <a:lnTo>
                    <a:pt x="938052" y="976072"/>
                  </a:lnTo>
                  <a:lnTo>
                    <a:pt x="969992" y="943931"/>
                  </a:lnTo>
                  <a:lnTo>
                    <a:pt x="999283" y="909293"/>
                  </a:lnTo>
                  <a:lnTo>
                    <a:pt x="1025756" y="872326"/>
                  </a:lnTo>
                  <a:lnTo>
                    <a:pt x="1049244" y="833200"/>
                  </a:lnTo>
                  <a:lnTo>
                    <a:pt x="1069578" y="792083"/>
                  </a:lnTo>
                  <a:lnTo>
                    <a:pt x="1086592" y="749144"/>
                  </a:lnTo>
                  <a:lnTo>
                    <a:pt x="1100117" y="704552"/>
                  </a:lnTo>
                  <a:lnTo>
                    <a:pt x="1109986" y="658475"/>
                  </a:lnTo>
                  <a:lnTo>
                    <a:pt x="1116030" y="611084"/>
                  </a:lnTo>
                  <a:lnTo>
                    <a:pt x="1118082" y="562546"/>
                  </a:lnTo>
                  <a:lnTo>
                    <a:pt x="1116030" y="514008"/>
                  </a:lnTo>
                  <a:lnTo>
                    <a:pt x="1109986" y="466617"/>
                  </a:lnTo>
                  <a:lnTo>
                    <a:pt x="1100117" y="420540"/>
                  </a:lnTo>
                  <a:lnTo>
                    <a:pt x="1086592" y="375948"/>
                  </a:lnTo>
                  <a:lnTo>
                    <a:pt x="1069578" y="333009"/>
                  </a:lnTo>
                  <a:lnTo>
                    <a:pt x="1049244" y="291892"/>
                  </a:lnTo>
                  <a:lnTo>
                    <a:pt x="1025756" y="252766"/>
                  </a:lnTo>
                  <a:lnTo>
                    <a:pt x="999283" y="215799"/>
                  </a:lnTo>
                  <a:lnTo>
                    <a:pt x="969992" y="181161"/>
                  </a:lnTo>
                  <a:lnTo>
                    <a:pt x="938052" y="149020"/>
                  </a:lnTo>
                  <a:lnTo>
                    <a:pt x="903629" y="119545"/>
                  </a:lnTo>
                  <a:lnTo>
                    <a:pt x="866893" y="92906"/>
                  </a:lnTo>
                  <a:lnTo>
                    <a:pt x="828011" y="69271"/>
                  </a:lnTo>
                  <a:lnTo>
                    <a:pt x="787150" y="48808"/>
                  </a:lnTo>
                  <a:lnTo>
                    <a:pt x="744478" y="31687"/>
                  </a:lnTo>
                  <a:lnTo>
                    <a:pt x="700163" y="18077"/>
                  </a:lnTo>
                  <a:lnTo>
                    <a:pt x="654374" y="8147"/>
                  </a:lnTo>
                  <a:lnTo>
                    <a:pt x="607277" y="2064"/>
                  </a:lnTo>
                  <a:lnTo>
                    <a:pt x="559041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15638" y="2209943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1118082" y="562546"/>
                  </a:moveTo>
                  <a:lnTo>
                    <a:pt x="1116030" y="611084"/>
                  </a:lnTo>
                  <a:lnTo>
                    <a:pt x="1109986" y="658475"/>
                  </a:lnTo>
                  <a:lnTo>
                    <a:pt x="1100117" y="704552"/>
                  </a:lnTo>
                  <a:lnTo>
                    <a:pt x="1086592" y="749144"/>
                  </a:lnTo>
                  <a:lnTo>
                    <a:pt x="1069578" y="792083"/>
                  </a:lnTo>
                  <a:lnTo>
                    <a:pt x="1049244" y="833200"/>
                  </a:lnTo>
                  <a:lnTo>
                    <a:pt x="1025756" y="872326"/>
                  </a:lnTo>
                  <a:lnTo>
                    <a:pt x="999283" y="909293"/>
                  </a:lnTo>
                  <a:lnTo>
                    <a:pt x="969992" y="943931"/>
                  </a:lnTo>
                  <a:lnTo>
                    <a:pt x="938052" y="976072"/>
                  </a:lnTo>
                  <a:lnTo>
                    <a:pt x="903629" y="1005547"/>
                  </a:lnTo>
                  <a:lnTo>
                    <a:pt x="866893" y="1032186"/>
                  </a:lnTo>
                  <a:lnTo>
                    <a:pt x="828011" y="1055821"/>
                  </a:lnTo>
                  <a:lnTo>
                    <a:pt x="787150" y="1076284"/>
                  </a:lnTo>
                  <a:lnTo>
                    <a:pt x="744478" y="1093405"/>
                  </a:lnTo>
                  <a:lnTo>
                    <a:pt x="700163" y="1107015"/>
                  </a:lnTo>
                  <a:lnTo>
                    <a:pt x="654374" y="1116945"/>
                  </a:lnTo>
                  <a:lnTo>
                    <a:pt x="607277" y="1123028"/>
                  </a:lnTo>
                  <a:lnTo>
                    <a:pt x="559041" y="1125093"/>
                  </a:lnTo>
                  <a:lnTo>
                    <a:pt x="510805" y="1123028"/>
                  </a:lnTo>
                  <a:lnTo>
                    <a:pt x="463708" y="1116945"/>
                  </a:lnTo>
                  <a:lnTo>
                    <a:pt x="417918" y="1107015"/>
                  </a:lnTo>
                  <a:lnTo>
                    <a:pt x="373604" y="1093405"/>
                  </a:lnTo>
                  <a:lnTo>
                    <a:pt x="330932" y="1076284"/>
                  </a:lnTo>
                  <a:lnTo>
                    <a:pt x="290071" y="1055821"/>
                  </a:lnTo>
                  <a:lnTo>
                    <a:pt x="251188" y="1032186"/>
                  </a:lnTo>
                  <a:lnTo>
                    <a:pt x="214452" y="1005547"/>
                  </a:lnTo>
                  <a:lnTo>
                    <a:pt x="180030" y="976072"/>
                  </a:lnTo>
                  <a:lnTo>
                    <a:pt x="148090" y="943931"/>
                  </a:lnTo>
                  <a:lnTo>
                    <a:pt x="118799" y="909293"/>
                  </a:lnTo>
                  <a:lnTo>
                    <a:pt x="92326" y="872326"/>
                  </a:lnTo>
                  <a:lnTo>
                    <a:pt x="68838" y="833200"/>
                  </a:lnTo>
                  <a:lnTo>
                    <a:pt x="48503" y="792083"/>
                  </a:lnTo>
                  <a:lnTo>
                    <a:pt x="31489" y="749144"/>
                  </a:lnTo>
                  <a:lnTo>
                    <a:pt x="17964" y="704552"/>
                  </a:lnTo>
                  <a:lnTo>
                    <a:pt x="8096" y="658475"/>
                  </a:lnTo>
                  <a:lnTo>
                    <a:pt x="2052" y="611084"/>
                  </a:lnTo>
                  <a:lnTo>
                    <a:pt x="0" y="562546"/>
                  </a:lnTo>
                  <a:lnTo>
                    <a:pt x="2052" y="514008"/>
                  </a:lnTo>
                  <a:lnTo>
                    <a:pt x="8096" y="466617"/>
                  </a:lnTo>
                  <a:lnTo>
                    <a:pt x="17964" y="420540"/>
                  </a:lnTo>
                  <a:lnTo>
                    <a:pt x="31489" y="375948"/>
                  </a:lnTo>
                  <a:lnTo>
                    <a:pt x="48503" y="333009"/>
                  </a:lnTo>
                  <a:lnTo>
                    <a:pt x="68838" y="291892"/>
                  </a:lnTo>
                  <a:lnTo>
                    <a:pt x="92326" y="252766"/>
                  </a:lnTo>
                  <a:lnTo>
                    <a:pt x="118799" y="215799"/>
                  </a:lnTo>
                  <a:lnTo>
                    <a:pt x="148090" y="181161"/>
                  </a:lnTo>
                  <a:lnTo>
                    <a:pt x="180030" y="149020"/>
                  </a:lnTo>
                  <a:lnTo>
                    <a:pt x="214452" y="119545"/>
                  </a:lnTo>
                  <a:lnTo>
                    <a:pt x="251188" y="92906"/>
                  </a:lnTo>
                  <a:lnTo>
                    <a:pt x="290071" y="69271"/>
                  </a:lnTo>
                  <a:lnTo>
                    <a:pt x="330932" y="48808"/>
                  </a:lnTo>
                  <a:lnTo>
                    <a:pt x="373604" y="31687"/>
                  </a:lnTo>
                  <a:lnTo>
                    <a:pt x="417918" y="18077"/>
                  </a:lnTo>
                  <a:lnTo>
                    <a:pt x="463708" y="8147"/>
                  </a:lnTo>
                  <a:lnTo>
                    <a:pt x="510805" y="2064"/>
                  </a:lnTo>
                  <a:lnTo>
                    <a:pt x="559041" y="0"/>
                  </a:lnTo>
                  <a:lnTo>
                    <a:pt x="607277" y="2064"/>
                  </a:lnTo>
                  <a:lnTo>
                    <a:pt x="654374" y="8147"/>
                  </a:lnTo>
                  <a:lnTo>
                    <a:pt x="700163" y="18077"/>
                  </a:lnTo>
                  <a:lnTo>
                    <a:pt x="744478" y="31687"/>
                  </a:lnTo>
                  <a:lnTo>
                    <a:pt x="787150" y="48808"/>
                  </a:lnTo>
                  <a:lnTo>
                    <a:pt x="828011" y="69271"/>
                  </a:lnTo>
                  <a:lnTo>
                    <a:pt x="866893" y="92906"/>
                  </a:lnTo>
                  <a:lnTo>
                    <a:pt x="903629" y="119545"/>
                  </a:lnTo>
                  <a:lnTo>
                    <a:pt x="938052" y="149020"/>
                  </a:lnTo>
                  <a:lnTo>
                    <a:pt x="969992" y="181161"/>
                  </a:lnTo>
                  <a:lnTo>
                    <a:pt x="999283" y="215799"/>
                  </a:lnTo>
                  <a:lnTo>
                    <a:pt x="1025756" y="252766"/>
                  </a:lnTo>
                  <a:lnTo>
                    <a:pt x="1049244" y="291892"/>
                  </a:lnTo>
                  <a:lnTo>
                    <a:pt x="1069578" y="333009"/>
                  </a:lnTo>
                  <a:lnTo>
                    <a:pt x="1086592" y="375948"/>
                  </a:lnTo>
                  <a:lnTo>
                    <a:pt x="1100117" y="420540"/>
                  </a:lnTo>
                  <a:lnTo>
                    <a:pt x="1109986" y="466617"/>
                  </a:lnTo>
                  <a:lnTo>
                    <a:pt x="1116030" y="514008"/>
                  </a:lnTo>
                  <a:lnTo>
                    <a:pt x="1118082" y="562546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10933" y="2209943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559041" y="0"/>
                  </a:moveTo>
                  <a:lnTo>
                    <a:pt x="510805" y="2064"/>
                  </a:lnTo>
                  <a:lnTo>
                    <a:pt x="463708" y="8147"/>
                  </a:lnTo>
                  <a:lnTo>
                    <a:pt x="417918" y="18077"/>
                  </a:lnTo>
                  <a:lnTo>
                    <a:pt x="373604" y="31687"/>
                  </a:lnTo>
                  <a:lnTo>
                    <a:pt x="330932" y="48808"/>
                  </a:lnTo>
                  <a:lnTo>
                    <a:pt x="290071" y="69271"/>
                  </a:lnTo>
                  <a:lnTo>
                    <a:pt x="251188" y="92906"/>
                  </a:lnTo>
                  <a:lnTo>
                    <a:pt x="214452" y="119545"/>
                  </a:lnTo>
                  <a:lnTo>
                    <a:pt x="180030" y="149020"/>
                  </a:lnTo>
                  <a:lnTo>
                    <a:pt x="148090" y="181161"/>
                  </a:lnTo>
                  <a:lnTo>
                    <a:pt x="118799" y="215799"/>
                  </a:lnTo>
                  <a:lnTo>
                    <a:pt x="92326" y="252766"/>
                  </a:lnTo>
                  <a:lnTo>
                    <a:pt x="68838" y="291892"/>
                  </a:lnTo>
                  <a:lnTo>
                    <a:pt x="48503" y="333009"/>
                  </a:lnTo>
                  <a:lnTo>
                    <a:pt x="31489" y="375948"/>
                  </a:lnTo>
                  <a:lnTo>
                    <a:pt x="17964" y="420540"/>
                  </a:lnTo>
                  <a:lnTo>
                    <a:pt x="8096" y="466617"/>
                  </a:lnTo>
                  <a:lnTo>
                    <a:pt x="2052" y="514008"/>
                  </a:lnTo>
                  <a:lnTo>
                    <a:pt x="0" y="562546"/>
                  </a:lnTo>
                  <a:lnTo>
                    <a:pt x="2052" y="611084"/>
                  </a:lnTo>
                  <a:lnTo>
                    <a:pt x="8096" y="658475"/>
                  </a:lnTo>
                  <a:lnTo>
                    <a:pt x="17964" y="704552"/>
                  </a:lnTo>
                  <a:lnTo>
                    <a:pt x="31489" y="749144"/>
                  </a:lnTo>
                  <a:lnTo>
                    <a:pt x="48503" y="792083"/>
                  </a:lnTo>
                  <a:lnTo>
                    <a:pt x="68838" y="833200"/>
                  </a:lnTo>
                  <a:lnTo>
                    <a:pt x="92326" y="872326"/>
                  </a:lnTo>
                  <a:lnTo>
                    <a:pt x="118799" y="909293"/>
                  </a:lnTo>
                  <a:lnTo>
                    <a:pt x="148090" y="943931"/>
                  </a:lnTo>
                  <a:lnTo>
                    <a:pt x="180030" y="976072"/>
                  </a:lnTo>
                  <a:lnTo>
                    <a:pt x="214452" y="1005547"/>
                  </a:lnTo>
                  <a:lnTo>
                    <a:pt x="251188" y="1032186"/>
                  </a:lnTo>
                  <a:lnTo>
                    <a:pt x="290071" y="1055821"/>
                  </a:lnTo>
                  <a:lnTo>
                    <a:pt x="330932" y="1076284"/>
                  </a:lnTo>
                  <a:lnTo>
                    <a:pt x="373604" y="1093405"/>
                  </a:lnTo>
                  <a:lnTo>
                    <a:pt x="417918" y="1107015"/>
                  </a:lnTo>
                  <a:lnTo>
                    <a:pt x="463708" y="1116945"/>
                  </a:lnTo>
                  <a:lnTo>
                    <a:pt x="510805" y="1123028"/>
                  </a:lnTo>
                  <a:lnTo>
                    <a:pt x="559041" y="1125093"/>
                  </a:lnTo>
                  <a:lnTo>
                    <a:pt x="607277" y="1123028"/>
                  </a:lnTo>
                  <a:lnTo>
                    <a:pt x="654374" y="1116945"/>
                  </a:lnTo>
                  <a:lnTo>
                    <a:pt x="700163" y="1107015"/>
                  </a:lnTo>
                  <a:lnTo>
                    <a:pt x="744478" y="1093405"/>
                  </a:lnTo>
                  <a:lnTo>
                    <a:pt x="787150" y="1076284"/>
                  </a:lnTo>
                  <a:lnTo>
                    <a:pt x="828011" y="1055821"/>
                  </a:lnTo>
                  <a:lnTo>
                    <a:pt x="866893" y="1032186"/>
                  </a:lnTo>
                  <a:lnTo>
                    <a:pt x="903629" y="1005547"/>
                  </a:lnTo>
                  <a:lnTo>
                    <a:pt x="938052" y="976072"/>
                  </a:lnTo>
                  <a:lnTo>
                    <a:pt x="969992" y="943931"/>
                  </a:lnTo>
                  <a:lnTo>
                    <a:pt x="999283" y="909293"/>
                  </a:lnTo>
                  <a:lnTo>
                    <a:pt x="1025756" y="872326"/>
                  </a:lnTo>
                  <a:lnTo>
                    <a:pt x="1049244" y="833200"/>
                  </a:lnTo>
                  <a:lnTo>
                    <a:pt x="1069578" y="792083"/>
                  </a:lnTo>
                  <a:lnTo>
                    <a:pt x="1086592" y="749144"/>
                  </a:lnTo>
                  <a:lnTo>
                    <a:pt x="1100117" y="704552"/>
                  </a:lnTo>
                  <a:lnTo>
                    <a:pt x="1109986" y="658475"/>
                  </a:lnTo>
                  <a:lnTo>
                    <a:pt x="1116030" y="611084"/>
                  </a:lnTo>
                  <a:lnTo>
                    <a:pt x="1118082" y="562546"/>
                  </a:lnTo>
                  <a:lnTo>
                    <a:pt x="1116030" y="514008"/>
                  </a:lnTo>
                  <a:lnTo>
                    <a:pt x="1109986" y="466617"/>
                  </a:lnTo>
                  <a:lnTo>
                    <a:pt x="1100117" y="420540"/>
                  </a:lnTo>
                  <a:lnTo>
                    <a:pt x="1086592" y="375948"/>
                  </a:lnTo>
                  <a:lnTo>
                    <a:pt x="1069578" y="333009"/>
                  </a:lnTo>
                  <a:lnTo>
                    <a:pt x="1049244" y="291892"/>
                  </a:lnTo>
                  <a:lnTo>
                    <a:pt x="1025756" y="252766"/>
                  </a:lnTo>
                  <a:lnTo>
                    <a:pt x="999283" y="215799"/>
                  </a:lnTo>
                  <a:lnTo>
                    <a:pt x="969992" y="181161"/>
                  </a:lnTo>
                  <a:lnTo>
                    <a:pt x="938052" y="149020"/>
                  </a:lnTo>
                  <a:lnTo>
                    <a:pt x="903629" y="119545"/>
                  </a:lnTo>
                  <a:lnTo>
                    <a:pt x="866893" y="92906"/>
                  </a:lnTo>
                  <a:lnTo>
                    <a:pt x="828011" y="69271"/>
                  </a:lnTo>
                  <a:lnTo>
                    <a:pt x="787150" y="48808"/>
                  </a:lnTo>
                  <a:lnTo>
                    <a:pt x="744478" y="31687"/>
                  </a:lnTo>
                  <a:lnTo>
                    <a:pt x="700163" y="18077"/>
                  </a:lnTo>
                  <a:lnTo>
                    <a:pt x="654374" y="8147"/>
                  </a:lnTo>
                  <a:lnTo>
                    <a:pt x="607277" y="2064"/>
                  </a:lnTo>
                  <a:lnTo>
                    <a:pt x="559041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10933" y="2209943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1118082" y="562546"/>
                  </a:moveTo>
                  <a:lnTo>
                    <a:pt x="1116030" y="611084"/>
                  </a:lnTo>
                  <a:lnTo>
                    <a:pt x="1109986" y="658475"/>
                  </a:lnTo>
                  <a:lnTo>
                    <a:pt x="1100117" y="704552"/>
                  </a:lnTo>
                  <a:lnTo>
                    <a:pt x="1086592" y="749144"/>
                  </a:lnTo>
                  <a:lnTo>
                    <a:pt x="1069578" y="792083"/>
                  </a:lnTo>
                  <a:lnTo>
                    <a:pt x="1049244" y="833200"/>
                  </a:lnTo>
                  <a:lnTo>
                    <a:pt x="1025756" y="872326"/>
                  </a:lnTo>
                  <a:lnTo>
                    <a:pt x="999283" y="909293"/>
                  </a:lnTo>
                  <a:lnTo>
                    <a:pt x="969992" y="943931"/>
                  </a:lnTo>
                  <a:lnTo>
                    <a:pt x="938052" y="976072"/>
                  </a:lnTo>
                  <a:lnTo>
                    <a:pt x="903629" y="1005547"/>
                  </a:lnTo>
                  <a:lnTo>
                    <a:pt x="866893" y="1032186"/>
                  </a:lnTo>
                  <a:lnTo>
                    <a:pt x="828011" y="1055821"/>
                  </a:lnTo>
                  <a:lnTo>
                    <a:pt x="787150" y="1076284"/>
                  </a:lnTo>
                  <a:lnTo>
                    <a:pt x="744478" y="1093405"/>
                  </a:lnTo>
                  <a:lnTo>
                    <a:pt x="700163" y="1107015"/>
                  </a:lnTo>
                  <a:lnTo>
                    <a:pt x="654374" y="1116945"/>
                  </a:lnTo>
                  <a:lnTo>
                    <a:pt x="607277" y="1123028"/>
                  </a:lnTo>
                  <a:lnTo>
                    <a:pt x="559041" y="1125093"/>
                  </a:lnTo>
                  <a:lnTo>
                    <a:pt x="510805" y="1123028"/>
                  </a:lnTo>
                  <a:lnTo>
                    <a:pt x="463708" y="1116945"/>
                  </a:lnTo>
                  <a:lnTo>
                    <a:pt x="417918" y="1107015"/>
                  </a:lnTo>
                  <a:lnTo>
                    <a:pt x="373604" y="1093405"/>
                  </a:lnTo>
                  <a:lnTo>
                    <a:pt x="330932" y="1076284"/>
                  </a:lnTo>
                  <a:lnTo>
                    <a:pt x="290071" y="1055821"/>
                  </a:lnTo>
                  <a:lnTo>
                    <a:pt x="251188" y="1032186"/>
                  </a:lnTo>
                  <a:lnTo>
                    <a:pt x="214452" y="1005547"/>
                  </a:lnTo>
                  <a:lnTo>
                    <a:pt x="180030" y="976072"/>
                  </a:lnTo>
                  <a:lnTo>
                    <a:pt x="148090" y="943931"/>
                  </a:lnTo>
                  <a:lnTo>
                    <a:pt x="118799" y="909293"/>
                  </a:lnTo>
                  <a:lnTo>
                    <a:pt x="92326" y="872326"/>
                  </a:lnTo>
                  <a:lnTo>
                    <a:pt x="68838" y="833200"/>
                  </a:lnTo>
                  <a:lnTo>
                    <a:pt x="48503" y="792083"/>
                  </a:lnTo>
                  <a:lnTo>
                    <a:pt x="31489" y="749144"/>
                  </a:lnTo>
                  <a:lnTo>
                    <a:pt x="17964" y="704552"/>
                  </a:lnTo>
                  <a:lnTo>
                    <a:pt x="8096" y="658475"/>
                  </a:lnTo>
                  <a:lnTo>
                    <a:pt x="2052" y="611084"/>
                  </a:lnTo>
                  <a:lnTo>
                    <a:pt x="0" y="562546"/>
                  </a:lnTo>
                  <a:lnTo>
                    <a:pt x="2052" y="514008"/>
                  </a:lnTo>
                  <a:lnTo>
                    <a:pt x="8096" y="466617"/>
                  </a:lnTo>
                  <a:lnTo>
                    <a:pt x="17964" y="420540"/>
                  </a:lnTo>
                  <a:lnTo>
                    <a:pt x="31489" y="375948"/>
                  </a:lnTo>
                  <a:lnTo>
                    <a:pt x="48503" y="333009"/>
                  </a:lnTo>
                  <a:lnTo>
                    <a:pt x="68838" y="291892"/>
                  </a:lnTo>
                  <a:lnTo>
                    <a:pt x="92326" y="252766"/>
                  </a:lnTo>
                  <a:lnTo>
                    <a:pt x="118799" y="215799"/>
                  </a:lnTo>
                  <a:lnTo>
                    <a:pt x="148090" y="181161"/>
                  </a:lnTo>
                  <a:lnTo>
                    <a:pt x="180030" y="149020"/>
                  </a:lnTo>
                  <a:lnTo>
                    <a:pt x="214452" y="119545"/>
                  </a:lnTo>
                  <a:lnTo>
                    <a:pt x="251188" y="92906"/>
                  </a:lnTo>
                  <a:lnTo>
                    <a:pt x="290071" y="69271"/>
                  </a:lnTo>
                  <a:lnTo>
                    <a:pt x="330932" y="48808"/>
                  </a:lnTo>
                  <a:lnTo>
                    <a:pt x="373604" y="31687"/>
                  </a:lnTo>
                  <a:lnTo>
                    <a:pt x="417918" y="18077"/>
                  </a:lnTo>
                  <a:lnTo>
                    <a:pt x="463708" y="8147"/>
                  </a:lnTo>
                  <a:lnTo>
                    <a:pt x="510805" y="2064"/>
                  </a:lnTo>
                  <a:lnTo>
                    <a:pt x="559041" y="0"/>
                  </a:lnTo>
                  <a:lnTo>
                    <a:pt x="607277" y="2064"/>
                  </a:lnTo>
                  <a:lnTo>
                    <a:pt x="654374" y="8147"/>
                  </a:lnTo>
                  <a:lnTo>
                    <a:pt x="700163" y="18077"/>
                  </a:lnTo>
                  <a:lnTo>
                    <a:pt x="744478" y="31687"/>
                  </a:lnTo>
                  <a:lnTo>
                    <a:pt x="787150" y="48808"/>
                  </a:lnTo>
                  <a:lnTo>
                    <a:pt x="828011" y="69271"/>
                  </a:lnTo>
                  <a:lnTo>
                    <a:pt x="866893" y="92906"/>
                  </a:lnTo>
                  <a:lnTo>
                    <a:pt x="903629" y="119545"/>
                  </a:lnTo>
                  <a:lnTo>
                    <a:pt x="938052" y="149020"/>
                  </a:lnTo>
                  <a:lnTo>
                    <a:pt x="969992" y="181161"/>
                  </a:lnTo>
                  <a:lnTo>
                    <a:pt x="999283" y="215799"/>
                  </a:lnTo>
                  <a:lnTo>
                    <a:pt x="1025756" y="252766"/>
                  </a:lnTo>
                  <a:lnTo>
                    <a:pt x="1049244" y="291892"/>
                  </a:lnTo>
                  <a:lnTo>
                    <a:pt x="1069578" y="333009"/>
                  </a:lnTo>
                  <a:lnTo>
                    <a:pt x="1086592" y="375948"/>
                  </a:lnTo>
                  <a:lnTo>
                    <a:pt x="1100117" y="420540"/>
                  </a:lnTo>
                  <a:lnTo>
                    <a:pt x="1109986" y="466617"/>
                  </a:lnTo>
                  <a:lnTo>
                    <a:pt x="1116030" y="514008"/>
                  </a:lnTo>
                  <a:lnTo>
                    <a:pt x="1118082" y="562546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15638" y="3499341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559041" y="0"/>
                  </a:moveTo>
                  <a:lnTo>
                    <a:pt x="510805" y="2064"/>
                  </a:lnTo>
                  <a:lnTo>
                    <a:pt x="463708" y="8147"/>
                  </a:lnTo>
                  <a:lnTo>
                    <a:pt x="417918" y="18077"/>
                  </a:lnTo>
                  <a:lnTo>
                    <a:pt x="373604" y="31687"/>
                  </a:lnTo>
                  <a:lnTo>
                    <a:pt x="330932" y="48808"/>
                  </a:lnTo>
                  <a:lnTo>
                    <a:pt x="290071" y="69271"/>
                  </a:lnTo>
                  <a:lnTo>
                    <a:pt x="251188" y="92906"/>
                  </a:lnTo>
                  <a:lnTo>
                    <a:pt x="214452" y="119545"/>
                  </a:lnTo>
                  <a:lnTo>
                    <a:pt x="180030" y="149020"/>
                  </a:lnTo>
                  <a:lnTo>
                    <a:pt x="148090" y="181161"/>
                  </a:lnTo>
                  <a:lnTo>
                    <a:pt x="118799" y="215799"/>
                  </a:lnTo>
                  <a:lnTo>
                    <a:pt x="92326" y="252766"/>
                  </a:lnTo>
                  <a:lnTo>
                    <a:pt x="68838" y="291892"/>
                  </a:lnTo>
                  <a:lnTo>
                    <a:pt x="48503" y="333009"/>
                  </a:lnTo>
                  <a:lnTo>
                    <a:pt x="31489" y="375948"/>
                  </a:lnTo>
                  <a:lnTo>
                    <a:pt x="17964" y="420540"/>
                  </a:lnTo>
                  <a:lnTo>
                    <a:pt x="8096" y="466617"/>
                  </a:lnTo>
                  <a:lnTo>
                    <a:pt x="2052" y="514008"/>
                  </a:lnTo>
                  <a:lnTo>
                    <a:pt x="0" y="562546"/>
                  </a:lnTo>
                  <a:lnTo>
                    <a:pt x="2052" y="611084"/>
                  </a:lnTo>
                  <a:lnTo>
                    <a:pt x="8096" y="658475"/>
                  </a:lnTo>
                  <a:lnTo>
                    <a:pt x="17964" y="704552"/>
                  </a:lnTo>
                  <a:lnTo>
                    <a:pt x="31489" y="749144"/>
                  </a:lnTo>
                  <a:lnTo>
                    <a:pt x="48503" y="792083"/>
                  </a:lnTo>
                  <a:lnTo>
                    <a:pt x="68838" y="833200"/>
                  </a:lnTo>
                  <a:lnTo>
                    <a:pt x="92326" y="872326"/>
                  </a:lnTo>
                  <a:lnTo>
                    <a:pt x="118799" y="909293"/>
                  </a:lnTo>
                  <a:lnTo>
                    <a:pt x="148090" y="943931"/>
                  </a:lnTo>
                  <a:lnTo>
                    <a:pt x="180030" y="976072"/>
                  </a:lnTo>
                  <a:lnTo>
                    <a:pt x="214452" y="1005547"/>
                  </a:lnTo>
                  <a:lnTo>
                    <a:pt x="251188" y="1032186"/>
                  </a:lnTo>
                  <a:lnTo>
                    <a:pt x="290071" y="1055821"/>
                  </a:lnTo>
                  <a:lnTo>
                    <a:pt x="330932" y="1076284"/>
                  </a:lnTo>
                  <a:lnTo>
                    <a:pt x="373604" y="1093405"/>
                  </a:lnTo>
                  <a:lnTo>
                    <a:pt x="417918" y="1107015"/>
                  </a:lnTo>
                  <a:lnTo>
                    <a:pt x="463708" y="1116945"/>
                  </a:lnTo>
                  <a:lnTo>
                    <a:pt x="510805" y="1123028"/>
                  </a:lnTo>
                  <a:lnTo>
                    <a:pt x="559041" y="1125093"/>
                  </a:lnTo>
                  <a:lnTo>
                    <a:pt x="607277" y="1123028"/>
                  </a:lnTo>
                  <a:lnTo>
                    <a:pt x="654374" y="1116945"/>
                  </a:lnTo>
                  <a:lnTo>
                    <a:pt x="700163" y="1107015"/>
                  </a:lnTo>
                  <a:lnTo>
                    <a:pt x="744478" y="1093405"/>
                  </a:lnTo>
                  <a:lnTo>
                    <a:pt x="787150" y="1076284"/>
                  </a:lnTo>
                  <a:lnTo>
                    <a:pt x="828011" y="1055821"/>
                  </a:lnTo>
                  <a:lnTo>
                    <a:pt x="866893" y="1032186"/>
                  </a:lnTo>
                  <a:lnTo>
                    <a:pt x="903629" y="1005547"/>
                  </a:lnTo>
                  <a:lnTo>
                    <a:pt x="938052" y="976072"/>
                  </a:lnTo>
                  <a:lnTo>
                    <a:pt x="969992" y="943931"/>
                  </a:lnTo>
                  <a:lnTo>
                    <a:pt x="999283" y="909293"/>
                  </a:lnTo>
                  <a:lnTo>
                    <a:pt x="1025756" y="872326"/>
                  </a:lnTo>
                  <a:lnTo>
                    <a:pt x="1049244" y="833200"/>
                  </a:lnTo>
                  <a:lnTo>
                    <a:pt x="1069578" y="792083"/>
                  </a:lnTo>
                  <a:lnTo>
                    <a:pt x="1086592" y="749144"/>
                  </a:lnTo>
                  <a:lnTo>
                    <a:pt x="1100117" y="704552"/>
                  </a:lnTo>
                  <a:lnTo>
                    <a:pt x="1109986" y="658475"/>
                  </a:lnTo>
                  <a:lnTo>
                    <a:pt x="1116030" y="611084"/>
                  </a:lnTo>
                  <a:lnTo>
                    <a:pt x="1118082" y="562546"/>
                  </a:lnTo>
                  <a:lnTo>
                    <a:pt x="1116030" y="514008"/>
                  </a:lnTo>
                  <a:lnTo>
                    <a:pt x="1109986" y="466617"/>
                  </a:lnTo>
                  <a:lnTo>
                    <a:pt x="1100117" y="420540"/>
                  </a:lnTo>
                  <a:lnTo>
                    <a:pt x="1086592" y="375948"/>
                  </a:lnTo>
                  <a:lnTo>
                    <a:pt x="1069578" y="333009"/>
                  </a:lnTo>
                  <a:lnTo>
                    <a:pt x="1049244" y="291892"/>
                  </a:lnTo>
                  <a:lnTo>
                    <a:pt x="1025756" y="252766"/>
                  </a:lnTo>
                  <a:lnTo>
                    <a:pt x="999283" y="215799"/>
                  </a:lnTo>
                  <a:lnTo>
                    <a:pt x="969992" y="181161"/>
                  </a:lnTo>
                  <a:lnTo>
                    <a:pt x="938052" y="149020"/>
                  </a:lnTo>
                  <a:lnTo>
                    <a:pt x="903629" y="119545"/>
                  </a:lnTo>
                  <a:lnTo>
                    <a:pt x="866893" y="92906"/>
                  </a:lnTo>
                  <a:lnTo>
                    <a:pt x="828011" y="69271"/>
                  </a:lnTo>
                  <a:lnTo>
                    <a:pt x="787150" y="48808"/>
                  </a:lnTo>
                  <a:lnTo>
                    <a:pt x="744478" y="31687"/>
                  </a:lnTo>
                  <a:lnTo>
                    <a:pt x="700163" y="18077"/>
                  </a:lnTo>
                  <a:lnTo>
                    <a:pt x="654374" y="8147"/>
                  </a:lnTo>
                  <a:lnTo>
                    <a:pt x="607277" y="2064"/>
                  </a:lnTo>
                  <a:lnTo>
                    <a:pt x="559041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15638" y="3499341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1118082" y="562546"/>
                  </a:moveTo>
                  <a:lnTo>
                    <a:pt x="1116030" y="611084"/>
                  </a:lnTo>
                  <a:lnTo>
                    <a:pt x="1109986" y="658475"/>
                  </a:lnTo>
                  <a:lnTo>
                    <a:pt x="1100117" y="704552"/>
                  </a:lnTo>
                  <a:lnTo>
                    <a:pt x="1086592" y="749144"/>
                  </a:lnTo>
                  <a:lnTo>
                    <a:pt x="1069578" y="792083"/>
                  </a:lnTo>
                  <a:lnTo>
                    <a:pt x="1049244" y="833200"/>
                  </a:lnTo>
                  <a:lnTo>
                    <a:pt x="1025756" y="872326"/>
                  </a:lnTo>
                  <a:lnTo>
                    <a:pt x="999283" y="909293"/>
                  </a:lnTo>
                  <a:lnTo>
                    <a:pt x="969992" y="943931"/>
                  </a:lnTo>
                  <a:lnTo>
                    <a:pt x="938052" y="976072"/>
                  </a:lnTo>
                  <a:lnTo>
                    <a:pt x="903629" y="1005547"/>
                  </a:lnTo>
                  <a:lnTo>
                    <a:pt x="866893" y="1032186"/>
                  </a:lnTo>
                  <a:lnTo>
                    <a:pt x="828011" y="1055821"/>
                  </a:lnTo>
                  <a:lnTo>
                    <a:pt x="787150" y="1076284"/>
                  </a:lnTo>
                  <a:lnTo>
                    <a:pt x="744478" y="1093405"/>
                  </a:lnTo>
                  <a:lnTo>
                    <a:pt x="700163" y="1107015"/>
                  </a:lnTo>
                  <a:lnTo>
                    <a:pt x="654374" y="1116945"/>
                  </a:lnTo>
                  <a:lnTo>
                    <a:pt x="607277" y="1123028"/>
                  </a:lnTo>
                  <a:lnTo>
                    <a:pt x="559041" y="1125093"/>
                  </a:lnTo>
                  <a:lnTo>
                    <a:pt x="510805" y="1123028"/>
                  </a:lnTo>
                  <a:lnTo>
                    <a:pt x="463708" y="1116945"/>
                  </a:lnTo>
                  <a:lnTo>
                    <a:pt x="417918" y="1107015"/>
                  </a:lnTo>
                  <a:lnTo>
                    <a:pt x="373604" y="1093405"/>
                  </a:lnTo>
                  <a:lnTo>
                    <a:pt x="330932" y="1076284"/>
                  </a:lnTo>
                  <a:lnTo>
                    <a:pt x="290071" y="1055821"/>
                  </a:lnTo>
                  <a:lnTo>
                    <a:pt x="251188" y="1032186"/>
                  </a:lnTo>
                  <a:lnTo>
                    <a:pt x="214452" y="1005547"/>
                  </a:lnTo>
                  <a:lnTo>
                    <a:pt x="180030" y="976072"/>
                  </a:lnTo>
                  <a:lnTo>
                    <a:pt x="148090" y="943931"/>
                  </a:lnTo>
                  <a:lnTo>
                    <a:pt x="118799" y="909293"/>
                  </a:lnTo>
                  <a:lnTo>
                    <a:pt x="92326" y="872326"/>
                  </a:lnTo>
                  <a:lnTo>
                    <a:pt x="68838" y="833200"/>
                  </a:lnTo>
                  <a:lnTo>
                    <a:pt x="48503" y="792083"/>
                  </a:lnTo>
                  <a:lnTo>
                    <a:pt x="31489" y="749144"/>
                  </a:lnTo>
                  <a:lnTo>
                    <a:pt x="17964" y="704552"/>
                  </a:lnTo>
                  <a:lnTo>
                    <a:pt x="8096" y="658475"/>
                  </a:lnTo>
                  <a:lnTo>
                    <a:pt x="2052" y="611084"/>
                  </a:lnTo>
                  <a:lnTo>
                    <a:pt x="0" y="562546"/>
                  </a:lnTo>
                  <a:lnTo>
                    <a:pt x="2052" y="514008"/>
                  </a:lnTo>
                  <a:lnTo>
                    <a:pt x="8096" y="466617"/>
                  </a:lnTo>
                  <a:lnTo>
                    <a:pt x="17964" y="420540"/>
                  </a:lnTo>
                  <a:lnTo>
                    <a:pt x="31489" y="375948"/>
                  </a:lnTo>
                  <a:lnTo>
                    <a:pt x="48503" y="333009"/>
                  </a:lnTo>
                  <a:lnTo>
                    <a:pt x="68838" y="291892"/>
                  </a:lnTo>
                  <a:lnTo>
                    <a:pt x="92326" y="252766"/>
                  </a:lnTo>
                  <a:lnTo>
                    <a:pt x="118799" y="215799"/>
                  </a:lnTo>
                  <a:lnTo>
                    <a:pt x="148090" y="181161"/>
                  </a:lnTo>
                  <a:lnTo>
                    <a:pt x="180030" y="149020"/>
                  </a:lnTo>
                  <a:lnTo>
                    <a:pt x="214452" y="119545"/>
                  </a:lnTo>
                  <a:lnTo>
                    <a:pt x="251188" y="92906"/>
                  </a:lnTo>
                  <a:lnTo>
                    <a:pt x="290071" y="69271"/>
                  </a:lnTo>
                  <a:lnTo>
                    <a:pt x="330932" y="48808"/>
                  </a:lnTo>
                  <a:lnTo>
                    <a:pt x="373604" y="31687"/>
                  </a:lnTo>
                  <a:lnTo>
                    <a:pt x="417918" y="18077"/>
                  </a:lnTo>
                  <a:lnTo>
                    <a:pt x="463708" y="8147"/>
                  </a:lnTo>
                  <a:lnTo>
                    <a:pt x="510805" y="2064"/>
                  </a:lnTo>
                  <a:lnTo>
                    <a:pt x="559041" y="0"/>
                  </a:lnTo>
                  <a:lnTo>
                    <a:pt x="607277" y="2064"/>
                  </a:lnTo>
                  <a:lnTo>
                    <a:pt x="654374" y="8147"/>
                  </a:lnTo>
                  <a:lnTo>
                    <a:pt x="700163" y="18077"/>
                  </a:lnTo>
                  <a:lnTo>
                    <a:pt x="744478" y="31687"/>
                  </a:lnTo>
                  <a:lnTo>
                    <a:pt x="787150" y="48808"/>
                  </a:lnTo>
                  <a:lnTo>
                    <a:pt x="828011" y="69271"/>
                  </a:lnTo>
                  <a:lnTo>
                    <a:pt x="866893" y="92906"/>
                  </a:lnTo>
                  <a:lnTo>
                    <a:pt x="903629" y="119545"/>
                  </a:lnTo>
                  <a:lnTo>
                    <a:pt x="938052" y="149020"/>
                  </a:lnTo>
                  <a:lnTo>
                    <a:pt x="969992" y="181161"/>
                  </a:lnTo>
                  <a:lnTo>
                    <a:pt x="999283" y="215799"/>
                  </a:lnTo>
                  <a:lnTo>
                    <a:pt x="1025756" y="252766"/>
                  </a:lnTo>
                  <a:lnTo>
                    <a:pt x="1049244" y="291892"/>
                  </a:lnTo>
                  <a:lnTo>
                    <a:pt x="1069578" y="333009"/>
                  </a:lnTo>
                  <a:lnTo>
                    <a:pt x="1086592" y="375948"/>
                  </a:lnTo>
                  <a:lnTo>
                    <a:pt x="1100117" y="420540"/>
                  </a:lnTo>
                  <a:lnTo>
                    <a:pt x="1109986" y="466617"/>
                  </a:lnTo>
                  <a:lnTo>
                    <a:pt x="1116030" y="514008"/>
                  </a:lnTo>
                  <a:lnTo>
                    <a:pt x="1118082" y="562546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0933" y="3499341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559041" y="0"/>
                  </a:moveTo>
                  <a:lnTo>
                    <a:pt x="510805" y="2064"/>
                  </a:lnTo>
                  <a:lnTo>
                    <a:pt x="463708" y="8147"/>
                  </a:lnTo>
                  <a:lnTo>
                    <a:pt x="417918" y="18077"/>
                  </a:lnTo>
                  <a:lnTo>
                    <a:pt x="373604" y="31687"/>
                  </a:lnTo>
                  <a:lnTo>
                    <a:pt x="330932" y="48808"/>
                  </a:lnTo>
                  <a:lnTo>
                    <a:pt x="290071" y="69271"/>
                  </a:lnTo>
                  <a:lnTo>
                    <a:pt x="251188" y="92906"/>
                  </a:lnTo>
                  <a:lnTo>
                    <a:pt x="214452" y="119545"/>
                  </a:lnTo>
                  <a:lnTo>
                    <a:pt x="180030" y="149020"/>
                  </a:lnTo>
                  <a:lnTo>
                    <a:pt x="148090" y="181161"/>
                  </a:lnTo>
                  <a:lnTo>
                    <a:pt x="118799" y="215799"/>
                  </a:lnTo>
                  <a:lnTo>
                    <a:pt x="92326" y="252766"/>
                  </a:lnTo>
                  <a:lnTo>
                    <a:pt x="68838" y="291892"/>
                  </a:lnTo>
                  <a:lnTo>
                    <a:pt x="48503" y="333009"/>
                  </a:lnTo>
                  <a:lnTo>
                    <a:pt x="31489" y="375948"/>
                  </a:lnTo>
                  <a:lnTo>
                    <a:pt x="17964" y="420540"/>
                  </a:lnTo>
                  <a:lnTo>
                    <a:pt x="8096" y="466617"/>
                  </a:lnTo>
                  <a:lnTo>
                    <a:pt x="2052" y="514008"/>
                  </a:lnTo>
                  <a:lnTo>
                    <a:pt x="0" y="562546"/>
                  </a:lnTo>
                  <a:lnTo>
                    <a:pt x="2052" y="611084"/>
                  </a:lnTo>
                  <a:lnTo>
                    <a:pt x="8096" y="658475"/>
                  </a:lnTo>
                  <a:lnTo>
                    <a:pt x="17964" y="704552"/>
                  </a:lnTo>
                  <a:lnTo>
                    <a:pt x="31489" y="749144"/>
                  </a:lnTo>
                  <a:lnTo>
                    <a:pt x="48503" y="792083"/>
                  </a:lnTo>
                  <a:lnTo>
                    <a:pt x="68838" y="833200"/>
                  </a:lnTo>
                  <a:lnTo>
                    <a:pt x="92326" y="872326"/>
                  </a:lnTo>
                  <a:lnTo>
                    <a:pt x="118799" y="909293"/>
                  </a:lnTo>
                  <a:lnTo>
                    <a:pt x="148090" y="943931"/>
                  </a:lnTo>
                  <a:lnTo>
                    <a:pt x="180030" y="976072"/>
                  </a:lnTo>
                  <a:lnTo>
                    <a:pt x="214452" y="1005547"/>
                  </a:lnTo>
                  <a:lnTo>
                    <a:pt x="251188" y="1032186"/>
                  </a:lnTo>
                  <a:lnTo>
                    <a:pt x="290071" y="1055821"/>
                  </a:lnTo>
                  <a:lnTo>
                    <a:pt x="330932" y="1076284"/>
                  </a:lnTo>
                  <a:lnTo>
                    <a:pt x="373604" y="1093405"/>
                  </a:lnTo>
                  <a:lnTo>
                    <a:pt x="417918" y="1107015"/>
                  </a:lnTo>
                  <a:lnTo>
                    <a:pt x="463708" y="1116945"/>
                  </a:lnTo>
                  <a:lnTo>
                    <a:pt x="510805" y="1123028"/>
                  </a:lnTo>
                  <a:lnTo>
                    <a:pt x="559041" y="1125093"/>
                  </a:lnTo>
                  <a:lnTo>
                    <a:pt x="607277" y="1123028"/>
                  </a:lnTo>
                  <a:lnTo>
                    <a:pt x="654374" y="1116945"/>
                  </a:lnTo>
                  <a:lnTo>
                    <a:pt x="700163" y="1107015"/>
                  </a:lnTo>
                  <a:lnTo>
                    <a:pt x="744478" y="1093405"/>
                  </a:lnTo>
                  <a:lnTo>
                    <a:pt x="787150" y="1076284"/>
                  </a:lnTo>
                  <a:lnTo>
                    <a:pt x="828011" y="1055821"/>
                  </a:lnTo>
                  <a:lnTo>
                    <a:pt x="866893" y="1032186"/>
                  </a:lnTo>
                  <a:lnTo>
                    <a:pt x="903629" y="1005547"/>
                  </a:lnTo>
                  <a:lnTo>
                    <a:pt x="938052" y="976072"/>
                  </a:lnTo>
                  <a:lnTo>
                    <a:pt x="969992" y="943931"/>
                  </a:lnTo>
                  <a:lnTo>
                    <a:pt x="999283" y="909293"/>
                  </a:lnTo>
                  <a:lnTo>
                    <a:pt x="1025756" y="872326"/>
                  </a:lnTo>
                  <a:lnTo>
                    <a:pt x="1049244" y="833200"/>
                  </a:lnTo>
                  <a:lnTo>
                    <a:pt x="1069578" y="792083"/>
                  </a:lnTo>
                  <a:lnTo>
                    <a:pt x="1086592" y="749144"/>
                  </a:lnTo>
                  <a:lnTo>
                    <a:pt x="1100117" y="704552"/>
                  </a:lnTo>
                  <a:lnTo>
                    <a:pt x="1109986" y="658475"/>
                  </a:lnTo>
                  <a:lnTo>
                    <a:pt x="1116030" y="611084"/>
                  </a:lnTo>
                  <a:lnTo>
                    <a:pt x="1118082" y="562546"/>
                  </a:lnTo>
                  <a:lnTo>
                    <a:pt x="1116030" y="514008"/>
                  </a:lnTo>
                  <a:lnTo>
                    <a:pt x="1109986" y="466617"/>
                  </a:lnTo>
                  <a:lnTo>
                    <a:pt x="1100117" y="420540"/>
                  </a:lnTo>
                  <a:lnTo>
                    <a:pt x="1086592" y="375948"/>
                  </a:lnTo>
                  <a:lnTo>
                    <a:pt x="1069578" y="333009"/>
                  </a:lnTo>
                  <a:lnTo>
                    <a:pt x="1049244" y="291892"/>
                  </a:lnTo>
                  <a:lnTo>
                    <a:pt x="1025756" y="252766"/>
                  </a:lnTo>
                  <a:lnTo>
                    <a:pt x="999283" y="215799"/>
                  </a:lnTo>
                  <a:lnTo>
                    <a:pt x="969992" y="181161"/>
                  </a:lnTo>
                  <a:lnTo>
                    <a:pt x="938052" y="149020"/>
                  </a:lnTo>
                  <a:lnTo>
                    <a:pt x="903629" y="119545"/>
                  </a:lnTo>
                  <a:lnTo>
                    <a:pt x="866893" y="92906"/>
                  </a:lnTo>
                  <a:lnTo>
                    <a:pt x="828011" y="69271"/>
                  </a:lnTo>
                  <a:lnTo>
                    <a:pt x="787150" y="48808"/>
                  </a:lnTo>
                  <a:lnTo>
                    <a:pt x="744478" y="31687"/>
                  </a:lnTo>
                  <a:lnTo>
                    <a:pt x="700163" y="18077"/>
                  </a:lnTo>
                  <a:lnTo>
                    <a:pt x="654374" y="8147"/>
                  </a:lnTo>
                  <a:lnTo>
                    <a:pt x="607277" y="2064"/>
                  </a:lnTo>
                  <a:lnTo>
                    <a:pt x="559041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10933" y="3499341"/>
              <a:ext cx="1118235" cy="1125220"/>
            </a:xfrm>
            <a:custGeom>
              <a:avLst/>
              <a:gdLst/>
              <a:ahLst/>
              <a:cxnLst/>
              <a:rect l="l" t="t" r="r" b="b"/>
              <a:pathLst>
                <a:path w="1118234" h="1125220">
                  <a:moveTo>
                    <a:pt x="1118082" y="562546"/>
                  </a:moveTo>
                  <a:lnTo>
                    <a:pt x="1116030" y="611084"/>
                  </a:lnTo>
                  <a:lnTo>
                    <a:pt x="1109986" y="658475"/>
                  </a:lnTo>
                  <a:lnTo>
                    <a:pt x="1100117" y="704552"/>
                  </a:lnTo>
                  <a:lnTo>
                    <a:pt x="1086592" y="749144"/>
                  </a:lnTo>
                  <a:lnTo>
                    <a:pt x="1069578" y="792083"/>
                  </a:lnTo>
                  <a:lnTo>
                    <a:pt x="1049244" y="833200"/>
                  </a:lnTo>
                  <a:lnTo>
                    <a:pt x="1025756" y="872326"/>
                  </a:lnTo>
                  <a:lnTo>
                    <a:pt x="999283" y="909293"/>
                  </a:lnTo>
                  <a:lnTo>
                    <a:pt x="969992" y="943931"/>
                  </a:lnTo>
                  <a:lnTo>
                    <a:pt x="938052" y="976072"/>
                  </a:lnTo>
                  <a:lnTo>
                    <a:pt x="903629" y="1005547"/>
                  </a:lnTo>
                  <a:lnTo>
                    <a:pt x="866893" y="1032186"/>
                  </a:lnTo>
                  <a:lnTo>
                    <a:pt x="828011" y="1055821"/>
                  </a:lnTo>
                  <a:lnTo>
                    <a:pt x="787150" y="1076284"/>
                  </a:lnTo>
                  <a:lnTo>
                    <a:pt x="744478" y="1093405"/>
                  </a:lnTo>
                  <a:lnTo>
                    <a:pt x="700163" y="1107015"/>
                  </a:lnTo>
                  <a:lnTo>
                    <a:pt x="654374" y="1116945"/>
                  </a:lnTo>
                  <a:lnTo>
                    <a:pt x="607277" y="1123028"/>
                  </a:lnTo>
                  <a:lnTo>
                    <a:pt x="559041" y="1125093"/>
                  </a:lnTo>
                  <a:lnTo>
                    <a:pt x="510805" y="1123028"/>
                  </a:lnTo>
                  <a:lnTo>
                    <a:pt x="463708" y="1116945"/>
                  </a:lnTo>
                  <a:lnTo>
                    <a:pt x="417918" y="1107015"/>
                  </a:lnTo>
                  <a:lnTo>
                    <a:pt x="373604" y="1093405"/>
                  </a:lnTo>
                  <a:lnTo>
                    <a:pt x="330932" y="1076284"/>
                  </a:lnTo>
                  <a:lnTo>
                    <a:pt x="290071" y="1055821"/>
                  </a:lnTo>
                  <a:lnTo>
                    <a:pt x="251188" y="1032186"/>
                  </a:lnTo>
                  <a:lnTo>
                    <a:pt x="214452" y="1005547"/>
                  </a:lnTo>
                  <a:lnTo>
                    <a:pt x="180030" y="976072"/>
                  </a:lnTo>
                  <a:lnTo>
                    <a:pt x="148090" y="943931"/>
                  </a:lnTo>
                  <a:lnTo>
                    <a:pt x="118799" y="909293"/>
                  </a:lnTo>
                  <a:lnTo>
                    <a:pt x="92326" y="872326"/>
                  </a:lnTo>
                  <a:lnTo>
                    <a:pt x="68838" y="833200"/>
                  </a:lnTo>
                  <a:lnTo>
                    <a:pt x="48503" y="792083"/>
                  </a:lnTo>
                  <a:lnTo>
                    <a:pt x="31489" y="749144"/>
                  </a:lnTo>
                  <a:lnTo>
                    <a:pt x="17964" y="704552"/>
                  </a:lnTo>
                  <a:lnTo>
                    <a:pt x="8096" y="658475"/>
                  </a:lnTo>
                  <a:lnTo>
                    <a:pt x="2052" y="611084"/>
                  </a:lnTo>
                  <a:lnTo>
                    <a:pt x="0" y="562546"/>
                  </a:lnTo>
                  <a:lnTo>
                    <a:pt x="2052" y="514008"/>
                  </a:lnTo>
                  <a:lnTo>
                    <a:pt x="8096" y="466617"/>
                  </a:lnTo>
                  <a:lnTo>
                    <a:pt x="17964" y="420540"/>
                  </a:lnTo>
                  <a:lnTo>
                    <a:pt x="31489" y="375948"/>
                  </a:lnTo>
                  <a:lnTo>
                    <a:pt x="48503" y="333009"/>
                  </a:lnTo>
                  <a:lnTo>
                    <a:pt x="68838" y="291892"/>
                  </a:lnTo>
                  <a:lnTo>
                    <a:pt x="92326" y="252766"/>
                  </a:lnTo>
                  <a:lnTo>
                    <a:pt x="118799" y="215799"/>
                  </a:lnTo>
                  <a:lnTo>
                    <a:pt x="148090" y="181161"/>
                  </a:lnTo>
                  <a:lnTo>
                    <a:pt x="180030" y="149020"/>
                  </a:lnTo>
                  <a:lnTo>
                    <a:pt x="214452" y="119545"/>
                  </a:lnTo>
                  <a:lnTo>
                    <a:pt x="251188" y="92906"/>
                  </a:lnTo>
                  <a:lnTo>
                    <a:pt x="290071" y="69271"/>
                  </a:lnTo>
                  <a:lnTo>
                    <a:pt x="330932" y="48808"/>
                  </a:lnTo>
                  <a:lnTo>
                    <a:pt x="373604" y="31687"/>
                  </a:lnTo>
                  <a:lnTo>
                    <a:pt x="417918" y="18077"/>
                  </a:lnTo>
                  <a:lnTo>
                    <a:pt x="463708" y="8147"/>
                  </a:lnTo>
                  <a:lnTo>
                    <a:pt x="510805" y="2064"/>
                  </a:lnTo>
                  <a:lnTo>
                    <a:pt x="559041" y="0"/>
                  </a:lnTo>
                  <a:lnTo>
                    <a:pt x="607277" y="2064"/>
                  </a:lnTo>
                  <a:lnTo>
                    <a:pt x="654374" y="8147"/>
                  </a:lnTo>
                  <a:lnTo>
                    <a:pt x="700163" y="18077"/>
                  </a:lnTo>
                  <a:lnTo>
                    <a:pt x="744478" y="31687"/>
                  </a:lnTo>
                  <a:lnTo>
                    <a:pt x="787150" y="48808"/>
                  </a:lnTo>
                  <a:lnTo>
                    <a:pt x="828011" y="69271"/>
                  </a:lnTo>
                  <a:lnTo>
                    <a:pt x="866893" y="92906"/>
                  </a:lnTo>
                  <a:lnTo>
                    <a:pt x="903629" y="119545"/>
                  </a:lnTo>
                  <a:lnTo>
                    <a:pt x="938052" y="149020"/>
                  </a:lnTo>
                  <a:lnTo>
                    <a:pt x="969992" y="181161"/>
                  </a:lnTo>
                  <a:lnTo>
                    <a:pt x="999283" y="215799"/>
                  </a:lnTo>
                  <a:lnTo>
                    <a:pt x="1025756" y="252766"/>
                  </a:lnTo>
                  <a:lnTo>
                    <a:pt x="1049244" y="291892"/>
                  </a:lnTo>
                  <a:lnTo>
                    <a:pt x="1069578" y="333009"/>
                  </a:lnTo>
                  <a:lnTo>
                    <a:pt x="1086592" y="375948"/>
                  </a:lnTo>
                  <a:lnTo>
                    <a:pt x="1100117" y="420540"/>
                  </a:lnTo>
                  <a:lnTo>
                    <a:pt x="1109986" y="466617"/>
                  </a:lnTo>
                  <a:lnTo>
                    <a:pt x="1116030" y="514008"/>
                  </a:lnTo>
                  <a:lnTo>
                    <a:pt x="1118082" y="562546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6" name="object 98">
            <a:extLst>
              <a:ext uri="{FF2B5EF4-FFF2-40B4-BE49-F238E27FC236}">
                <a16:creationId xmlns:a16="http://schemas.microsoft.com/office/drawing/2014/main" id="{8FF1498A-47C1-55BF-6550-47D21A92E7D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462" y="782061"/>
            <a:ext cx="8790940" cy="3834765"/>
            <a:chOff x="167462" y="782061"/>
            <a:chExt cx="8790940" cy="3834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462" y="782061"/>
              <a:ext cx="8790431" cy="38343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752" y="1226426"/>
              <a:ext cx="7924800" cy="2920365"/>
            </a:xfrm>
            <a:custGeom>
              <a:avLst/>
              <a:gdLst/>
              <a:ahLst/>
              <a:cxnLst/>
              <a:rect l="l" t="t" r="r" b="b"/>
              <a:pathLst>
                <a:path w="7924800" h="2920365">
                  <a:moveTo>
                    <a:pt x="7924507" y="0"/>
                  </a:moveTo>
                  <a:lnTo>
                    <a:pt x="0" y="0"/>
                  </a:lnTo>
                  <a:lnTo>
                    <a:pt x="0" y="2919907"/>
                  </a:lnTo>
                  <a:lnTo>
                    <a:pt x="7924507" y="2919907"/>
                  </a:lnTo>
                  <a:lnTo>
                    <a:pt x="7924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8114" y="900379"/>
            <a:ext cx="4797425" cy="22669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70"/>
              </a:spcBef>
            </a:pP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HIPOGLUCEMIA</a:t>
            </a:r>
            <a:r>
              <a:rPr sz="11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POR</a:t>
            </a:r>
            <a:r>
              <a:rPr sz="11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SOLAPAMIENTO</a:t>
            </a:r>
            <a:r>
              <a:rPr sz="11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DOSIS</a:t>
            </a:r>
            <a:r>
              <a:rPr sz="1100" b="1" spc="-2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1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1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Open Sans"/>
                <a:cs typeface="Open Sans"/>
              </a:rPr>
              <a:t>RÁPIDA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91334" y="3804655"/>
            <a:ext cx="4770120" cy="1339850"/>
            <a:chOff x="2191334" y="3804655"/>
            <a:chExt cx="4770120" cy="13398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1334" y="3804655"/>
              <a:ext cx="4770119" cy="13397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18752" y="4246139"/>
              <a:ext cx="3906520" cy="525780"/>
            </a:xfrm>
            <a:custGeom>
              <a:avLst/>
              <a:gdLst/>
              <a:ahLst/>
              <a:cxnLst/>
              <a:rect l="l" t="t" r="r" b="b"/>
              <a:pathLst>
                <a:path w="3906520" h="525779">
                  <a:moveTo>
                    <a:pt x="3847795" y="0"/>
                  </a:moveTo>
                  <a:lnTo>
                    <a:pt x="58699" y="0"/>
                  </a:lnTo>
                  <a:lnTo>
                    <a:pt x="35908" y="4629"/>
                  </a:lnTo>
                  <a:lnTo>
                    <a:pt x="17243" y="17237"/>
                  </a:lnTo>
                  <a:lnTo>
                    <a:pt x="4631" y="35897"/>
                  </a:lnTo>
                  <a:lnTo>
                    <a:pt x="0" y="58686"/>
                  </a:lnTo>
                  <a:lnTo>
                    <a:pt x="0" y="466572"/>
                  </a:lnTo>
                  <a:lnTo>
                    <a:pt x="4631" y="489363"/>
                  </a:lnTo>
                  <a:lnTo>
                    <a:pt x="17243" y="508028"/>
                  </a:lnTo>
                  <a:lnTo>
                    <a:pt x="35908" y="520640"/>
                  </a:lnTo>
                  <a:lnTo>
                    <a:pt x="58699" y="525271"/>
                  </a:lnTo>
                  <a:lnTo>
                    <a:pt x="3847795" y="525271"/>
                  </a:lnTo>
                  <a:lnTo>
                    <a:pt x="3870586" y="520640"/>
                  </a:lnTo>
                  <a:lnTo>
                    <a:pt x="3889251" y="508028"/>
                  </a:lnTo>
                  <a:lnTo>
                    <a:pt x="3901862" y="489363"/>
                  </a:lnTo>
                  <a:lnTo>
                    <a:pt x="3906494" y="466572"/>
                  </a:lnTo>
                  <a:lnTo>
                    <a:pt x="3906494" y="58686"/>
                  </a:lnTo>
                  <a:lnTo>
                    <a:pt x="3901862" y="35897"/>
                  </a:lnTo>
                  <a:lnTo>
                    <a:pt x="3889251" y="17237"/>
                  </a:lnTo>
                  <a:lnTo>
                    <a:pt x="3870586" y="4629"/>
                  </a:lnTo>
                  <a:lnTo>
                    <a:pt x="3847795" y="0"/>
                  </a:lnTo>
                  <a:close/>
                </a:path>
              </a:pathLst>
            </a:custGeom>
            <a:solidFill>
              <a:srgbClr val="FC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87798" y="4408335"/>
            <a:ext cx="35210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No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corregir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antes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2-4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horas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previa.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1619" y="689597"/>
            <a:ext cx="7919720" cy="3884929"/>
            <a:chOff x="711619" y="689597"/>
            <a:chExt cx="7919720" cy="3884929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19894" y="4463181"/>
              <a:ext cx="111213" cy="1112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72839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05172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38814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1619" y="1329017"/>
              <a:ext cx="7720761" cy="272731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38272" y="1459961"/>
              <a:ext cx="1686560" cy="1697355"/>
            </a:xfrm>
            <a:custGeom>
              <a:avLst/>
              <a:gdLst/>
              <a:ahLst/>
              <a:cxnLst/>
              <a:rect l="l" t="t" r="r" b="b"/>
              <a:pathLst>
                <a:path w="1686559" h="1697355">
                  <a:moveTo>
                    <a:pt x="843114" y="0"/>
                  </a:moveTo>
                  <a:lnTo>
                    <a:pt x="795272" y="1343"/>
                  </a:lnTo>
                  <a:lnTo>
                    <a:pt x="748129" y="5324"/>
                  </a:lnTo>
                  <a:lnTo>
                    <a:pt x="701758" y="11872"/>
                  </a:lnTo>
                  <a:lnTo>
                    <a:pt x="656229" y="20915"/>
                  </a:lnTo>
                  <a:lnTo>
                    <a:pt x="611614" y="32382"/>
                  </a:lnTo>
                  <a:lnTo>
                    <a:pt x="567984" y="46200"/>
                  </a:lnTo>
                  <a:lnTo>
                    <a:pt x="525409" y="62299"/>
                  </a:lnTo>
                  <a:lnTo>
                    <a:pt x="483962" y="80606"/>
                  </a:lnTo>
                  <a:lnTo>
                    <a:pt x="443713" y="101051"/>
                  </a:lnTo>
                  <a:lnTo>
                    <a:pt x="404733" y="123560"/>
                  </a:lnTo>
                  <a:lnTo>
                    <a:pt x="367095" y="148064"/>
                  </a:lnTo>
                  <a:lnTo>
                    <a:pt x="330868" y="174489"/>
                  </a:lnTo>
                  <a:lnTo>
                    <a:pt x="296124" y="202765"/>
                  </a:lnTo>
                  <a:lnTo>
                    <a:pt x="262934" y="232820"/>
                  </a:lnTo>
                  <a:lnTo>
                    <a:pt x="231370" y="264583"/>
                  </a:lnTo>
                  <a:lnTo>
                    <a:pt x="201503" y="297980"/>
                  </a:lnTo>
                  <a:lnTo>
                    <a:pt x="173403" y="332942"/>
                  </a:lnTo>
                  <a:lnTo>
                    <a:pt x="147142" y="369397"/>
                  </a:lnTo>
                  <a:lnTo>
                    <a:pt x="122791" y="407272"/>
                  </a:lnTo>
                  <a:lnTo>
                    <a:pt x="100422" y="446496"/>
                  </a:lnTo>
                  <a:lnTo>
                    <a:pt x="80105" y="486998"/>
                  </a:lnTo>
                  <a:lnTo>
                    <a:pt x="61911" y="528706"/>
                  </a:lnTo>
                  <a:lnTo>
                    <a:pt x="45913" y="571548"/>
                  </a:lnTo>
                  <a:lnTo>
                    <a:pt x="32180" y="615453"/>
                  </a:lnTo>
                  <a:lnTo>
                    <a:pt x="20785" y="660348"/>
                  </a:lnTo>
                  <a:lnTo>
                    <a:pt x="11798" y="706164"/>
                  </a:lnTo>
                  <a:lnTo>
                    <a:pt x="5291" y="752827"/>
                  </a:lnTo>
                  <a:lnTo>
                    <a:pt x="1334" y="800266"/>
                  </a:lnTo>
                  <a:lnTo>
                    <a:pt x="0" y="848410"/>
                  </a:lnTo>
                  <a:lnTo>
                    <a:pt x="1334" y="896554"/>
                  </a:lnTo>
                  <a:lnTo>
                    <a:pt x="5291" y="943994"/>
                  </a:lnTo>
                  <a:lnTo>
                    <a:pt x="11798" y="990657"/>
                  </a:lnTo>
                  <a:lnTo>
                    <a:pt x="20785" y="1036472"/>
                  </a:lnTo>
                  <a:lnTo>
                    <a:pt x="32180" y="1081368"/>
                  </a:lnTo>
                  <a:lnTo>
                    <a:pt x="45913" y="1125273"/>
                  </a:lnTo>
                  <a:lnTo>
                    <a:pt x="61911" y="1168115"/>
                  </a:lnTo>
                  <a:lnTo>
                    <a:pt x="80105" y="1209823"/>
                  </a:lnTo>
                  <a:lnTo>
                    <a:pt x="100422" y="1250325"/>
                  </a:lnTo>
                  <a:lnTo>
                    <a:pt x="122791" y="1289549"/>
                  </a:lnTo>
                  <a:lnTo>
                    <a:pt x="147142" y="1327424"/>
                  </a:lnTo>
                  <a:lnTo>
                    <a:pt x="173403" y="1363878"/>
                  </a:lnTo>
                  <a:lnTo>
                    <a:pt x="201503" y="1398840"/>
                  </a:lnTo>
                  <a:lnTo>
                    <a:pt x="231370" y="1432238"/>
                  </a:lnTo>
                  <a:lnTo>
                    <a:pt x="262934" y="1464000"/>
                  </a:lnTo>
                  <a:lnTo>
                    <a:pt x="296124" y="1494055"/>
                  </a:lnTo>
                  <a:lnTo>
                    <a:pt x="330868" y="1522331"/>
                  </a:lnTo>
                  <a:lnTo>
                    <a:pt x="367095" y="1548757"/>
                  </a:lnTo>
                  <a:lnTo>
                    <a:pt x="404733" y="1573260"/>
                  </a:lnTo>
                  <a:lnTo>
                    <a:pt x="443713" y="1595770"/>
                  </a:lnTo>
                  <a:lnTo>
                    <a:pt x="483962" y="1616214"/>
                  </a:lnTo>
                  <a:lnTo>
                    <a:pt x="525409" y="1634522"/>
                  </a:lnTo>
                  <a:lnTo>
                    <a:pt x="567984" y="1650620"/>
                  </a:lnTo>
                  <a:lnTo>
                    <a:pt x="611614" y="1664439"/>
                  </a:lnTo>
                  <a:lnTo>
                    <a:pt x="656229" y="1675905"/>
                  </a:lnTo>
                  <a:lnTo>
                    <a:pt x="701758" y="1684949"/>
                  </a:lnTo>
                  <a:lnTo>
                    <a:pt x="748129" y="1691497"/>
                  </a:lnTo>
                  <a:lnTo>
                    <a:pt x="795272" y="1695478"/>
                  </a:lnTo>
                  <a:lnTo>
                    <a:pt x="843114" y="1696821"/>
                  </a:lnTo>
                  <a:lnTo>
                    <a:pt x="890958" y="1695478"/>
                  </a:lnTo>
                  <a:lnTo>
                    <a:pt x="938102" y="1691497"/>
                  </a:lnTo>
                  <a:lnTo>
                    <a:pt x="984474" y="1684949"/>
                  </a:lnTo>
                  <a:lnTo>
                    <a:pt x="1030004" y="1675905"/>
                  </a:lnTo>
                  <a:lnTo>
                    <a:pt x="1074620" y="1664439"/>
                  </a:lnTo>
                  <a:lnTo>
                    <a:pt x="1118252" y="1650620"/>
                  </a:lnTo>
                  <a:lnTo>
                    <a:pt x="1160827" y="1634522"/>
                  </a:lnTo>
                  <a:lnTo>
                    <a:pt x="1202275" y="1616214"/>
                  </a:lnTo>
                  <a:lnTo>
                    <a:pt x="1242524" y="1595770"/>
                  </a:lnTo>
                  <a:lnTo>
                    <a:pt x="1281504" y="1573260"/>
                  </a:lnTo>
                  <a:lnTo>
                    <a:pt x="1319144" y="1548757"/>
                  </a:lnTo>
                  <a:lnTo>
                    <a:pt x="1355371" y="1522331"/>
                  </a:lnTo>
                  <a:lnTo>
                    <a:pt x="1390115" y="1494055"/>
                  </a:lnTo>
                  <a:lnTo>
                    <a:pt x="1423305" y="1464000"/>
                  </a:lnTo>
                  <a:lnTo>
                    <a:pt x="1454870" y="1432238"/>
                  </a:lnTo>
                  <a:lnTo>
                    <a:pt x="1484738" y="1398840"/>
                  </a:lnTo>
                  <a:lnTo>
                    <a:pt x="1512838" y="1363878"/>
                  </a:lnTo>
                  <a:lnTo>
                    <a:pt x="1539099" y="1327424"/>
                  </a:lnTo>
                  <a:lnTo>
                    <a:pt x="1563450" y="1289549"/>
                  </a:lnTo>
                  <a:lnTo>
                    <a:pt x="1585820" y="1250325"/>
                  </a:lnTo>
                  <a:lnTo>
                    <a:pt x="1606137" y="1209823"/>
                  </a:lnTo>
                  <a:lnTo>
                    <a:pt x="1624330" y="1168115"/>
                  </a:lnTo>
                  <a:lnTo>
                    <a:pt x="1640329" y="1125273"/>
                  </a:lnTo>
                  <a:lnTo>
                    <a:pt x="1654061" y="1081368"/>
                  </a:lnTo>
                  <a:lnTo>
                    <a:pt x="1665456" y="1036472"/>
                  </a:lnTo>
                  <a:lnTo>
                    <a:pt x="1674443" y="990657"/>
                  </a:lnTo>
                  <a:lnTo>
                    <a:pt x="1680951" y="943994"/>
                  </a:lnTo>
                  <a:lnTo>
                    <a:pt x="1684907" y="896554"/>
                  </a:lnTo>
                  <a:lnTo>
                    <a:pt x="1686242" y="848410"/>
                  </a:lnTo>
                  <a:lnTo>
                    <a:pt x="1684907" y="800266"/>
                  </a:lnTo>
                  <a:lnTo>
                    <a:pt x="1680951" y="752827"/>
                  </a:lnTo>
                  <a:lnTo>
                    <a:pt x="1674443" y="706164"/>
                  </a:lnTo>
                  <a:lnTo>
                    <a:pt x="1665456" y="660348"/>
                  </a:lnTo>
                  <a:lnTo>
                    <a:pt x="1654061" y="615453"/>
                  </a:lnTo>
                  <a:lnTo>
                    <a:pt x="1640329" y="571548"/>
                  </a:lnTo>
                  <a:lnTo>
                    <a:pt x="1624330" y="528706"/>
                  </a:lnTo>
                  <a:lnTo>
                    <a:pt x="1606137" y="486998"/>
                  </a:lnTo>
                  <a:lnTo>
                    <a:pt x="1585820" y="446496"/>
                  </a:lnTo>
                  <a:lnTo>
                    <a:pt x="1563450" y="407272"/>
                  </a:lnTo>
                  <a:lnTo>
                    <a:pt x="1539099" y="369397"/>
                  </a:lnTo>
                  <a:lnTo>
                    <a:pt x="1512838" y="332942"/>
                  </a:lnTo>
                  <a:lnTo>
                    <a:pt x="1484738" y="297980"/>
                  </a:lnTo>
                  <a:lnTo>
                    <a:pt x="1454870" y="264583"/>
                  </a:lnTo>
                  <a:lnTo>
                    <a:pt x="1423305" y="232820"/>
                  </a:lnTo>
                  <a:lnTo>
                    <a:pt x="1390115" y="202765"/>
                  </a:lnTo>
                  <a:lnTo>
                    <a:pt x="1355371" y="174489"/>
                  </a:lnTo>
                  <a:lnTo>
                    <a:pt x="1319144" y="148064"/>
                  </a:lnTo>
                  <a:lnTo>
                    <a:pt x="1281504" y="123560"/>
                  </a:lnTo>
                  <a:lnTo>
                    <a:pt x="1242524" y="101051"/>
                  </a:lnTo>
                  <a:lnTo>
                    <a:pt x="1202275" y="80606"/>
                  </a:lnTo>
                  <a:lnTo>
                    <a:pt x="1160827" y="62299"/>
                  </a:lnTo>
                  <a:lnTo>
                    <a:pt x="1118252" y="46200"/>
                  </a:lnTo>
                  <a:lnTo>
                    <a:pt x="1074620" y="32382"/>
                  </a:lnTo>
                  <a:lnTo>
                    <a:pt x="1030004" y="20915"/>
                  </a:lnTo>
                  <a:lnTo>
                    <a:pt x="984474" y="11872"/>
                  </a:lnTo>
                  <a:lnTo>
                    <a:pt x="938102" y="5324"/>
                  </a:lnTo>
                  <a:lnTo>
                    <a:pt x="890958" y="1343"/>
                  </a:lnTo>
                  <a:lnTo>
                    <a:pt x="843114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38272" y="1459961"/>
              <a:ext cx="1686560" cy="1697355"/>
            </a:xfrm>
            <a:custGeom>
              <a:avLst/>
              <a:gdLst/>
              <a:ahLst/>
              <a:cxnLst/>
              <a:rect l="l" t="t" r="r" b="b"/>
              <a:pathLst>
                <a:path w="1686559" h="1697355">
                  <a:moveTo>
                    <a:pt x="1686242" y="848410"/>
                  </a:moveTo>
                  <a:lnTo>
                    <a:pt x="1684907" y="896554"/>
                  </a:lnTo>
                  <a:lnTo>
                    <a:pt x="1680951" y="943994"/>
                  </a:lnTo>
                  <a:lnTo>
                    <a:pt x="1674443" y="990657"/>
                  </a:lnTo>
                  <a:lnTo>
                    <a:pt x="1665456" y="1036472"/>
                  </a:lnTo>
                  <a:lnTo>
                    <a:pt x="1654061" y="1081368"/>
                  </a:lnTo>
                  <a:lnTo>
                    <a:pt x="1640329" y="1125273"/>
                  </a:lnTo>
                  <a:lnTo>
                    <a:pt x="1624330" y="1168115"/>
                  </a:lnTo>
                  <a:lnTo>
                    <a:pt x="1606137" y="1209823"/>
                  </a:lnTo>
                  <a:lnTo>
                    <a:pt x="1585820" y="1250325"/>
                  </a:lnTo>
                  <a:lnTo>
                    <a:pt x="1563450" y="1289549"/>
                  </a:lnTo>
                  <a:lnTo>
                    <a:pt x="1539099" y="1327424"/>
                  </a:lnTo>
                  <a:lnTo>
                    <a:pt x="1512838" y="1363878"/>
                  </a:lnTo>
                  <a:lnTo>
                    <a:pt x="1484738" y="1398840"/>
                  </a:lnTo>
                  <a:lnTo>
                    <a:pt x="1454870" y="1432238"/>
                  </a:lnTo>
                  <a:lnTo>
                    <a:pt x="1423305" y="1464000"/>
                  </a:lnTo>
                  <a:lnTo>
                    <a:pt x="1390115" y="1494055"/>
                  </a:lnTo>
                  <a:lnTo>
                    <a:pt x="1355371" y="1522331"/>
                  </a:lnTo>
                  <a:lnTo>
                    <a:pt x="1319144" y="1548757"/>
                  </a:lnTo>
                  <a:lnTo>
                    <a:pt x="1281504" y="1573260"/>
                  </a:lnTo>
                  <a:lnTo>
                    <a:pt x="1242524" y="1595770"/>
                  </a:lnTo>
                  <a:lnTo>
                    <a:pt x="1202275" y="1616214"/>
                  </a:lnTo>
                  <a:lnTo>
                    <a:pt x="1160827" y="1634522"/>
                  </a:lnTo>
                  <a:lnTo>
                    <a:pt x="1118252" y="1650620"/>
                  </a:lnTo>
                  <a:lnTo>
                    <a:pt x="1074620" y="1664439"/>
                  </a:lnTo>
                  <a:lnTo>
                    <a:pt x="1030004" y="1675905"/>
                  </a:lnTo>
                  <a:lnTo>
                    <a:pt x="984474" y="1684949"/>
                  </a:lnTo>
                  <a:lnTo>
                    <a:pt x="938102" y="1691497"/>
                  </a:lnTo>
                  <a:lnTo>
                    <a:pt x="890958" y="1695478"/>
                  </a:lnTo>
                  <a:lnTo>
                    <a:pt x="843114" y="1696821"/>
                  </a:lnTo>
                  <a:lnTo>
                    <a:pt x="795272" y="1695478"/>
                  </a:lnTo>
                  <a:lnTo>
                    <a:pt x="748129" y="1691497"/>
                  </a:lnTo>
                  <a:lnTo>
                    <a:pt x="701758" y="1684949"/>
                  </a:lnTo>
                  <a:lnTo>
                    <a:pt x="656229" y="1675905"/>
                  </a:lnTo>
                  <a:lnTo>
                    <a:pt x="611614" y="1664439"/>
                  </a:lnTo>
                  <a:lnTo>
                    <a:pt x="567984" y="1650620"/>
                  </a:lnTo>
                  <a:lnTo>
                    <a:pt x="525409" y="1634522"/>
                  </a:lnTo>
                  <a:lnTo>
                    <a:pt x="483962" y="1616214"/>
                  </a:lnTo>
                  <a:lnTo>
                    <a:pt x="443713" y="1595770"/>
                  </a:lnTo>
                  <a:lnTo>
                    <a:pt x="404733" y="1573260"/>
                  </a:lnTo>
                  <a:lnTo>
                    <a:pt x="367095" y="1548757"/>
                  </a:lnTo>
                  <a:lnTo>
                    <a:pt x="330868" y="1522331"/>
                  </a:lnTo>
                  <a:lnTo>
                    <a:pt x="296124" y="1494055"/>
                  </a:lnTo>
                  <a:lnTo>
                    <a:pt x="262934" y="1464000"/>
                  </a:lnTo>
                  <a:lnTo>
                    <a:pt x="231370" y="1432238"/>
                  </a:lnTo>
                  <a:lnTo>
                    <a:pt x="201503" y="1398840"/>
                  </a:lnTo>
                  <a:lnTo>
                    <a:pt x="173403" y="1363878"/>
                  </a:lnTo>
                  <a:lnTo>
                    <a:pt x="147142" y="1327424"/>
                  </a:lnTo>
                  <a:lnTo>
                    <a:pt x="122791" y="1289549"/>
                  </a:lnTo>
                  <a:lnTo>
                    <a:pt x="100422" y="1250325"/>
                  </a:lnTo>
                  <a:lnTo>
                    <a:pt x="80105" y="1209823"/>
                  </a:lnTo>
                  <a:lnTo>
                    <a:pt x="61911" y="1168115"/>
                  </a:lnTo>
                  <a:lnTo>
                    <a:pt x="45913" y="1125273"/>
                  </a:lnTo>
                  <a:lnTo>
                    <a:pt x="32180" y="1081368"/>
                  </a:lnTo>
                  <a:lnTo>
                    <a:pt x="20785" y="1036472"/>
                  </a:lnTo>
                  <a:lnTo>
                    <a:pt x="11798" y="990657"/>
                  </a:lnTo>
                  <a:lnTo>
                    <a:pt x="5291" y="943994"/>
                  </a:lnTo>
                  <a:lnTo>
                    <a:pt x="1334" y="896554"/>
                  </a:lnTo>
                  <a:lnTo>
                    <a:pt x="0" y="848410"/>
                  </a:lnTo>
                  <a:lnTo>
                    <a:pt x="1334" y="800266"/>
                  </a:lnTo>
                  <a:lnTo>
                    <a:pt x="5291" y="752827"/>
                  </a:lnTo>
                  <a:lnTo>
                    <a:pt x="11798" y="706164"/>
                  </a:lnTo>
                  <a:lnTo>
                    <a:pt x="20785" y="660348"/>
                  </a:lnTo>
                  <a:lnTo>
                    <a:pt x="32180" y="615453"/>
                  </a:lnTo>
                  <a:lnTo>
                    <a:pt x="45913" y="571548"/>
                  </a:lnTo>
                  <a:lnTo>
                    <a:pt x="61911" y="528706"/>
                  </a:lnTo>
                  <a:lnTo>
                    <a:pt x="80105" y="486998"/>
                  </a:lnTo>
                  <a:lnTo>
                    <a:pt x="100422" y="446496"/>
                  </a:lnTo>
                  <a:lnTo>
                    <a:pt x="122791" y="407272"/>
                  </a:lnTo>
                  <a:lnTo>
                    <a:pt x="147142" y="369397"/>
                  </a:lnTo>
                  <a:lnTo>
                    <a:pt x="173403" y="332942"/>
                  </a:lnTo>
                  <a:lnTo>
                    <a:pt x="201503" y="297980"/>
                  </a:lnTo>
                  <a:lnTo>
                    <a:pt x="231370" y="264583"/>
                  </a:lnTo>
                  <a:lnTo>
                    <a:pt x="262934" y="232820"/>
                  </a:lnTo>
                  <a:lnTo>
                    <a:pt x="296124" y="202765"/>
                  </a:lnTo>
                  <a:lnTo>
                    <a:pt x="330868" y="174489"/>
                  </a:lnTo>
                  <a:lnTo>
                    <a:pt x="367095" y="148064"/>
                  </a:lnTo>
                  <a:lnTo>
                    <a:pt x="404733" y="123560"/>
                  </a:lnTo>
                  <a:lnTo>
                    <a:pt x="443713" y="101051"/>
                  </a:lnTo>
                  <a:lnTo>
                    <a:pt x="483962" y="80606"/>
                  </a:lnTo>
                  <a:lnTo>
                    <a:pt x="525409" y="62299"/>
                  </a:lnTo>
                  <a:lnTo>
                    <a:pt x="567984" y="46200"/>
                  </a:lnTo>
                  <a:lnTo>
                    <a:pt x="611614" y="32382"/>
                  </a:lnTo>
                  <a:lnTo>
                    <a:pt x="656229" y="20915"/>
                  </a:lnTo>
                  <a:lnTo>
                    <a:pt x="701758" y="11872"/>
                  </a:lnTo>
                  <a:lnTo>
                    <a:pt x="748129" y="5324"/>
                  </a:lnTo>
                  <a:lnTo>
                    <a:pt x="795272" y="1343"/>
                  </a:lnTo>
                  <a:lnTo>
                    <a:pt x="843114" y="0"/>
                  </a:lnTo>
                  <a:lnTo>
                    <a:pt x="890958" y="1343"/>
                  </a:lnTo>
                  <a:lnTo>
                    <a:pt x="938102" y="5324"/>
                  </a:lnTo>
                  <a:lnTo>
                    <a:pt x="984474" y="11872"/>
                  </a:lnTo>
                  <a:lnTo>
                    <a:pt x="1030004" y="20915"/>
                  </a:lnTo>
                  <a:lnTo>
                    <a:pt x="1074620" y="32382"/>
                  </a:lnTo>
                  <a:lnTo>
                    <a:pt x="1118252" y="46200"/>
                  </a:lnTo>
                  <a:lnTo>
                    <a:pt x="1160827" y="62299"/>
                  </a:lnTo>
                  <a:lnTo>
                    <a:pt x="1202275" y="80606"/>
                  </a:lnTo>
                  <a:lnTo>
                    <a:pt x="1242524" y="101051"/>
                  </a:lnTo>
                  <a:lnTo>
                    <a:pt x="1281504" y="123560"/>
                  </a:lnTo>
                  <a:lnTo>
                    <a:pt x="1319144" y="148064"/>
                  </a:lnTo>
                  <a:lnTo>
                    <a:pt x="1355371" y="174489"/>
                  </a:lnTo>
                  <a:lnTo>
                    <a:pt x="1390115" y="202765"/>
                  </a:lnTo>
                  <a:lnTo>
                    <a:pt x="1423305" y="232820"/>
                  </a:lnTo>
                  <a:lnTo>
                    <a:pt x="1454870" y="264583"/>
                  </a:lnTo>
                  <a:lnTo>
                    <a:pt x="1484738" y="297980"/>
                  </a:lnTo>
                  <a:lnTo>
                    <a:pt x="1512838" y="332942"/>
                  </a:lnTo>
                  <a:lnTo>
                    <a:pt x="1539099" y="369397"/>
                  </a:lnTo>
                  <a:lnTo>
                    <a:pt x="1563450" y="407272"/>
                  </a:lnTo>
                  <a:lnTo>
                    <a:pt x="1585820" y="446496"/>
                  </a:lnTo>
                  <a:lnTo>
                    <a:pt x="1606137" y="486998"/>
                  </a:lnTo>
                  <a:lnTo>
                    <a:pt x="1624330" y="528706"/>
                  </a:lnTo>
                  <a:lnTo>
                    <a:pt x="1640329" y="571548"/>
                  </a:lnTo>
                  <a:lnTo>
                    <a:pt x="1654061" y="615453"/>
                  </a:lnTo>
                  <a:lnTo>
                    <a:pt x="1665456" y="660348"/>
                  </a:lnTo>
                  <a:lnTo>
                    <a:pt x="1674443" y="706164"/>
                  </a:lnTo>
                  <a:lnTo>
                    <a:pt x="1680951" y="752827"/>
                  </a:lnTo>
                  <a:lnTo>
                    <a:pt x="1684907" y="800266"/>
                  </a:lnTo>
                  <a:lnTo>
                    <a:pt x="1686242" y="848410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OTRAS </a:t>
            </a:r>
            <a:r>
              <a:rPr spc="-10" dirty="0"/>
              <a:t>SITUACIONES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21" name="object 98">
            <a:extLst>
              <a:ext uri="{FF2B5EF4-FFF2-40B4-BE49-F238E27FC236}">
                <a16:creationId xmlns:a16="http://schemas.microsoft.com/office/drawing/2014/main" id="{9F6FB5B0-7715-5593-829C-2F64248A6D5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810" y="2109792"/>
            <a:ext cx="835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45568"/>
                </a:solidFill>
                <a:latin typeface="Open Sans"/>
                <a:cs typeface="Open Sans"/>
              </a:rPr>
              <a:t>Situaciones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9810" y="2494755"/>
            <a:ext cx="1256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45568"/>
                </a:solidFill>
                <a:latin typeface="Open Sans"/>
                <a:cs typeface="Open Sans"/>
              </a:rPr>
              <a:t>Otras </a:t>
            </a:r>
            <a:r>
              <a:rPr sz="1200" spc="-10" dirty="0">
                <a:solidFill>
                  <a:srgbClr val="445568"/>
                </a:solidFill>
                <a:latin typeface="Open Sans"/>
                <a:cs typeface="Open Sans"/>
              </a:rPr>
              <a:t>situaciones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3893" y="2109792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45568"/>
                </a:solidFill>
                <a:latin typeface="Open Sans"/>
                <a:cs typeface="Open Sans"/>
              </a:rPr>
              <a:t>02.</a:t>
            </a:r>
            <a:endParaRPr sz="1200">
              <a:latin typeface="Open Sans"/>
              <a:cs typeface="Ope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3893" y="2494755"/>
            <a:ext cx="240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445568"/>
                </a:solidFill>
                <a:latin typeface="Open Sans"/>
                <a:cs typeface="Open Sans"/>
              </a:rPr>
              <a:t>24.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7600315" cy="2828290"/>
            <a:chOff x="0" y="0"/>
            <a:chExt cx="7600315" cy="2828290"/>
          </a:xfrm>
        </p:grpSpPr>
        <p:sp>
          <p:nvSpPr>
            <p:cNvPr id="7" name="object 7"/>
            <p:cNvSpPr/>
            <p:nvPr/>
          </p:nvSpPr>
          <p:spPr>
            <a:xfrm>
              <a:off x="1546810" y="2389172"/>
              <a:ext cx="6053455" cy="0"/>
            </a:xfrm>
            <a:custGeom>
              <a:avLst/>
              <a:gdLst/>
              <a:ahLst/>
              <a:cxnLst/>
              <a:rect l="l" t="t" r="r" b="b"/>
              <a:pathLst>
                <a:path w="6053455">
                  <a:moveTo>
                    <a:pt x="0" y="0"/>
                  </a:moveTo>
                  <a:lnTo>
                    <a:pt x="6053353" y="0"/>
                  </a:lnTo>
                </a:path>
              </a:pathLst>
            </a:custGeom>
            <a:ln w="7238">
              <a:solidFill>
                <a:srgbClr val="009E9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6810" y="2783344"/>
              <a:ext cx="6053455" cy="0"/>
            </a:xfrm>
            <a:custGeom>
              <a:avLst/>
              <a:gdLst/>
              <a:ahLst/>
              <a:cxnLst/>
              <a:rect l="l" t="t" r="r" b="b"/>
              <a:pathLst>
                <a:path w="6053455">
                  <a:moveTo>
                    <a:pt x="0" y="0"/>
                  </a:moveTo>
                  <a:lnTo>
                    <a:pt x="6053353" y="0"/>
                  </a:lnTo>
                </a:path>
              </a:pathLst>
            </a:custGeom>
            <a:ln w="7238">
              <a:solidFill>
                <a:srgbClr val="009E91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01799" cy="282812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7970" y="4174591"/>
            <a:ext cx="1356029" cy="9698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043" y="855218"/>
            <a:ext cx="8790940" cy="3660775"/>
            <a:chOff x="167043" y="855218"/>
            <a:chExt cx="8790940" cy="3660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043" y="855218"/>
              <a:ext cx="8790419" cy="36606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9752" y="1302435"/>
              <a:ext cx="7924800" cy="2743835"/>
            </a:xfrm>
            <a:custGeom>
              <a:avLst/>
              <a:gdLst/>
              <a:ahLst/>
              <a:cxnLst/>
              <a:rect l="l" t="t" r="r" b="b"/>
              <a:pathLst>
                <a:path w="7924800" h="2743835">
                  <a:moveTo>
                    <a:pt x="7924507" y="0"/>
                  </a:moveTo>
                  <a:lnTo>
                    <a:pt x="0" y="0"/>
                  </a:lnTo>
                  <a:lnTo>
                    <a:pt x="0" y="2743225"/>
                  </a:lnTo>
                  <a:lnTo>
                    <a:pt x="7924507" y="2743225"/>
                  </a:lnTo>
                  <a:lnTo>
                    <a:pt x="79245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08114" y="976401"/>
            <a:ext cx="2858770" cy="22669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70"/>
              </a:spcBef>
            </a:pP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1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RÁPIDA</a:t>
            </a:r>
            <a:r>
              <a:rPr sz="1100" b="1" spc="-3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Open Sans"/>
                <a:cs typeface="Open Sans"/>
              </a:rPr>
              <a:t>POSTPRANDIAL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90908" y="3753866"/>
            <a:ext cx="4770120" cy="1390650"/>
            <a:chOff x="2190908" y="3753866"/>
            <a:chExt cx="4770120" cy="13906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908" y="3753866"/>
              <a:ext cx="4770114" cy="139053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18752" y="4195461"/>
              <a:ext cx="3906520" cy="525780"/>
            </a:xfrm>
            <a:custGeom>
              <a:avLst/>
              <a:gdLst/>
              <a:ahLst/>
              <a:cxnLst/>
              <a:rect l="l" t="t" r="r" b="b"/>
              <a:pathLst>
                <a:path w="3906520" h="525779">
                  <a:moveTo>
                    <a:pt x="3847795" y="0"/>
                  </a:moveTo>
                  <a:lnTo>
                    <a:pt x="58699" y="0"/>
                  </a:lnTo>
                  <a:lnTo>
                    <a:pt x="35908" y="4629"/>
                  </a:lnTo>
                  <a:lnTo>
                    <a:pt x="17243" y="17237"/>
                  </a:lnTo>
                  <a:lnTo>
                    <a:pt x="4631" y="35897"/>
                  </a:lnTo>
                  <a:lnTo>
                    <a:pt x="0" y="58686"/>
                  </a:lnTo>
                  <a:lnTo>
                    <a:pt x="0" y="466572"/>
                  </a:lnTo>
                  <a:lnTo>
                    <a:pt x="4631" y="489363"/>
                  </a:lnTo>
                  <a:lnTo>
                    <a:pt x="17243" y="508028"/>
                  </a:lnTo>
                  <a:lnTo>
                    <a:pt x="35908" y="520640"/>
                  </a:lnTo>
                  <a:lnTo>
                    <a:pt x="58699" y="525271"/>
                  </a:lnTo>
                  <a:lnTo>
                    <a:pt x="3847795" y="525271"/>
                  </a:lnTo>
                  <a:lnTo>
                    <a:pt x="3870586" y="520640"/>
                  </a:lnTo>
                  <a:lnTo>
                    <a:pt x="3889251" y="508028"/>
                  </a:lnTo>
                  <a:lnTo>
                    <a:pt x="3901862" y="489363"/>
                  </a:lnTo>
                  <a:lnTo>
                    <a:pt x="3906494" y="466572"/>
                  </a:lnTo>
                  <a:lnTo>
                    <a:pt x="3906494" y="58686"/>
                  </a:lnTo>
                  <a:lnTo>
                    <a:pt x="3901862" y="35897"/>
                  </a:lnTo>
                  <a:lnTo>
                    <a:pt x="3889251" y="17237"/>
                  </a:lnTo>
                  <a:lnTo>
                    <a:pt x="3870586" y="4629"/>
                  </a:lnTo>
                  <a:lnTo>
                    <a:pt x="3847795" y="0"/>
                  </a:lnTo>
                  <a:close/>
                </a:path>
              </a:pathLst>
            </a:custGeom>
            <a:solidFill>
              <a:srgbClr val="FC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90515" y="4357659"/>
            <a:ext cx="3097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Administrar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antes</a:t>
            </a:r>
            <a:r>
              <a:rPr sz="12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la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 ingesta.</a:t>
            </a:r>
            <a:endParaRPr sz="1200">
              <a:latin typeface="Open Sans"/>
              <a:cs typeface="Open San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83577" y="1421003"/>
            <a:ext cx="7678420" cy="3103245"/>
            <a:chOff x="783577" y="1421003"/>
            <a:chExt cx="7678420" cy="31032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2611" y="4412502"/>
              <a:ext cx="111213" cy="1112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577" y="1421003"/>
              <a:ext cx="7677911" cy="255930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51115" y="1510169"/>
              <a:ext cx="1686560" cy="1330325"/>
            </a:xfrm>
            <a:custGeom>
              <a:avLst/>
              <a:gdLst/>
              <a:ahLst/>
              <a:cxnLst/>
              <a:rect l="l" t="t" r="r" b="b"/>
              <a:pathLst>
                <a:path w="1686560" h="1330325">
                  <a:moveTo>
                    <a:pt x="843114" y="0"/>
                  </a:moveTo>
                  <a:lnTo>
                    <a:pt x="789795" y="1308"/>
                  </a:lnTo>
                  <a:lnTo>
                    <a:pt x="737357" y="5180"/>
                  </a:lnTo>
                  <a:lnTo>
                    <a:pt x="685899" y="11539"/>
                  </a:lnTo>
                  <a:lnTo>
                    <a:pt x="635520" y="20307"/>
                  </a:lnTo>
                  <a:lnTo>
                    <a:pt x="586318" y="31406"/>
                  </a:lnTo>
                  <a:lnTo>
                    <a:pt x="538392" y="44757"/>
                  </a:lnTo>
                  <a:lnTo>
                    <a:pt x="491842" y="60283"/>
                  </a:lnTo>
                  <a:lnTo>
                    <a:pt x="446765" y="77907"/>
                  </a:lnTo>
                  <a:lnTo>
                    <a:pt x="403261" y="97549"/>
                  </a:lnTo>
                  <a:lnTo>
                    <a:pt x="361428" y="119133"/>
                  </a:lnTo>
                  <a:lnTo>
                    <a:pt x="321365" y="142581"/>
                  </a:lnTo>
                  <a:lnTo>
                    <a:pt x="283171" y="167814"/>
                  </a:lnTo>
                  <a:lnTo>
                    <a:pt x="246945" y="194754"/>
                  </a:lnTo>
                  <a:lnTo>
                    <a:pt x="212785" y="223324"/>
                  </a:lnTo>
                  <a:lnTo>
                    <a:pt x="180790" y="253446"/>
                  </a:lnTo>
                  <a:lnTo>
                    <a:pt x="151059" y="285042"/>
                  </a:lnTo>
                  <a:lnTo>
                    <a:pt x="123691" y="318034"/>
                  </a:lnTo>
                  <a:lnTo>
                    <a:pt x="98785" y="352344"/>
                  </a:lnTo>
                  <a:lnTo>
                    <a:pt x="76439" y="387895"/>
                  </a:lnTo>
                  <a:lnTo>
                    <a:pt x="56752" y="424608"/>
                  </a:lnTo>
                  <a:lnTo>
                    <a:pt x="39822" y="462405"/>
                  </a:lnTo>
                  <a:lnTo>
                    <a:pt x="25749" y="501209"/>
                  </a:lnTo>
                  <a:lnTo>
                    <a:pt x="14632" y="540942"/>
                  </a:lnTo>
                  <a:lnTo>
                    <a:pt x="6569" y="581525"/>
                  </a:lnTo>
                  <a:lnTo>
                    <a:pt x="1658" y="622882"/>
                  </a:lnTo>
                  <a:lnTo>
                    <a:pt x="0" y="664933"/>
                  </a:lnTo>
                  <a:lnTo>
                    <a:pt x="1658" y="706985"/>
                  </a:lnTo>
                  <a:lnTo>
                    <a:pt x="6569" y="748341"/>
                  </a:lnTo>
                  <a:lnTo>
                    <a:pt x="14632" y="788925"/>
                  </a:lnTo>
                  <a:lnTo>
                    <a:pt x="25749" y="828658"/>
                  </a:lnTo>
                  <a:lnTo>
                    <a:pt x="39822" y="867462"/>
                  </a:lnTo>
                  <a:lnTo>
                    <a:pt x="56752" y="905259"/>
                  </a:lnTo>
                  <a:lnTo>
                    <a:pt x="76439" y="941972"/>
                  </a:lnTo>
                  <a:lnTo>
                    <a:pt x="98785" y="977522"/>
                  </a:lnTo>
                  <a:lnTo>
                    <a:pt x="123691" y="1011833"/>
                  </a:lnTo>
                  <a:lnTo>
                    <a:pt x="151059" y="1044825"/>
                  </a:lnTo>
                  <a:lnTo>
                    <a:pt x="180790" y="1076421"/>
                  </a:lnTo>
                  <a:lnTo>
                    <a:pt x="212785" y="1106543"/>
                  </a:lnTo>
                  <a:lnTo>
                    <a:pt x="246945" y="1135113"/>
                  </a:lnTo>
                  <a:lnTo>
                    <a:pt x="283171" y="1162053"/>
                  </a:lnTo>
                  <a:lnTo>
                    <a:pt x="321365" y="1187286"/>
                  </a:lnTo>
                  <a:lnTo>
                    <a:pt x="361428" y="1210733"/>
                  </a:lnTo>
                  <a:lnTo>
                    <a:pt x="403261" y="1232317"/>
                  </a:lnTo>
                  <a:lnTo>
                    <a:pt x="446765" y="1251960"/>
                  </a:lnTo>
                  <a:lnTo>
                    <a:pt x="491842" y="1269583"/>
                  </a:lnTo>
                  <a:lnTo>
                    <a:pt x="538392" y="1285110"/>
                  </a:lnTo>
                  <a:lnTo>
                    <a:pt x="586318" y="1298461"/>
                  </a:lnTo>
                  <a:lnTo>
                    <a:pt x="635520" y="1309560"/>
                  </a:lnTo>
                  <a:lnTo>
                    <a:pt x="685899" y="1318327"/>
                  </a:lnTo>
                  <a:lnTo>
                    <a:pt x="737357" y="1324687"/>
                  </a:lnTo>
                  <a:lnTo>
                    <a:pt x="789795" y="1328559"/>
                  </a:lnTo>
                  <a:lnTo>
                    <a:pt x="843114" y="1329867"/>
                  </a:lnTo>
                  <a:lnTo>
                    <a:pt x="896435" y="1328559"/>
                  </a:lnTo>
                  <a:lnTo>
                    <a:pt x="948874" y="1324687"/>
                  </a:lnTo>
                  <a:lnTo>
                    <a:pt x="1000334" y="1318327"/>
                  </a:lnTo>
                  <a:lnTo>
                    <a:pt x="1050714" y="1309560"/>
                  </a:lnTo>
                  <a:lnTo>
                    <a:pt x="1099917" y="1298461"/>
                  </a:lnTo>
                  <a:lnTo>
                    <a:pt x="1147844" y="1285110"/>
                  </a:lnTo>
                  <a:lnTo>
                    <a:pt x="1194395" y="1269583"/>
                  </a:lnTo>
                  <a:lnTo>
                    <a:pt x="1239472" y="1251960"/>
                  </a:lnTo>
                  <a:lnTo>
                    <a:pt x="1282977" y="1232317"/>
                  </a:lnTo>
                  <a:lnTo>
                    <a:pt x="1324811" y="1210733"/>
                  </a:lnTo>
                  <a:lnTo>
                    <a:pt x="1364874" y="1187286"/>
                  </a:lnTo>
                  <a:lnTo>
                    <a:pt x="1403069" y="1162053"/>
                  </a:lnTo>
                  <a:lnTo>
                    <a:pt x="1439295" y="1135113"/>
                  </a:lnTo>
                  <a:lnTo>
                    <a:pt x="1473455" y="1106543"/>
                  </a:lnTo>
                  <a:lnTo>
                    <a:pt x="1505450" y="1076421"/>
                  </a:lnTo>
                  <a:lnTo>
                    <a:pt x="1535181" y="1044825"/>
                  </a:lnTo>
                  <a:lnTo>
                    <a:pt x="1562550" y="1011833"/>
                  </a:lnTo>
                  <a:lnTo>
                    <a:pt x="1587456" y="977522"/>
                  </a:lnTo>
                  <a:lnTo>
                    <a:pt x="1609803" y="941972"/>
                  </a:lnTo>
                  <a:lnTo>
                    <a:pt x="1629490" y="905259"/>
                  </a:lnTo>
                  <a:lnTo>
                    <a:pt x="1646419" y="867462"/>
                  </a:lnTo>
                  <a:lnTo>
                    <a:pt x="1660492" y="828658"/>
                  </a:lnTo>
                  <a:lnTo>
                    <a:pt x="1671609" y="788925"/>
                  </a:lnTo>
                  <a:lnTo>
                    <a:pt x="1679673" y="748341"/>
                  </a:lnTo>
                  <a:lnTo>
                    <a:pt x="1684583" y="706985"/>
                  </a:lnTo>
                  <a:lnTo>
                    <a:pt x="1686242" y="664933"/>
                  </a:lnTo>
                  <a:lnTo>
                    <a:pt x="1684583" y="622882"/>
                  </a:lnTo>
                  <a:lnTo>
                    <a:pt x="1679673" y="581525"/>
                  </a:lnTo>
                  <a:lnTo>
                    <a:pt x="1671609" y="540942"/>
                  </a:lnTo>
                  <a:lnTo>
                    <a:pt x="1660492" y="501209"/>
                  </a:lnTo>
                  <a:lnTo>
                    <a:pt x="1646419" y="462405"/>
                  </a:lnTo>
                  <a:lnTo>
                    <a:pt x="1629490" y="424608"/>
                  </a:lnTo>
                  <a:lnTo>
                    <a:pt x="1609803" y="387895"/>
                  </a:lnTo>
                  <a:lnTo>
                    <a:pt x="1587456" y="352344"/>
                  </a:lnTo>
                  <a:lnTo>
                    <a:pt x="1562550" y="318034"/>
                  </a:lnTo>
                  <a:lnTo>
                    <a:pt x="1535181" y="285042"/>
                  </a:lnTo>
                  <a:lnTo>
                    <a:pt x="1505450" y="253446"/>
                  </a:lnTo>
                  <a:lnTo>
                    <a:pt x="1473455" y="223324"/>
                  </a:lnTo>
                  <a:lnTo>
                    <a:pt x="1439295" y="194754"/>
                  </a:lnTo>
                  <a:lnTo>
                    <a:pt x="1403069" y="167814"/>
                  </a:lnTo>
                  <a:lnTo>
                    <a:pt x="1364874" y="142581"/>
                  </a:lnTo>
                  <a:lnTo>
                    <a:pt x="1324811" y="119133"/>
                  </a:lnTo>
                  <a:lnTo>
                    <a:pt x="1282977" y="97549"/>
                  </a:lnTo>
                  <a:lnTo>
                    <a:pt x="1239472" y="77907"/>
                  </a:lnTo>
                  <a:lnTo>
                    <a:pt x="1194395" y="60283"/>
                  </a:lnTo>
                  <a:lnTo>
                    <a:pt x="1147844" y="44757"/>
                  </a:lnTo>
                  <a:lnTo>
                    <a:pt x="1099917" y="31406"/>
                  </a:lnTo>
                  <a:lnTo>
                    <a:pt x="1050714" y="20307"/>
                  </a:lnTo>
                  <a:lnTo>
                    <a:pt x="1000334" y="11539"/>
                  </a:lnTo>
                  <a:lnTo>
                    <a:pt x="948874" y="5180"/>
                  </a:lnTo>
                  <a:lnTo>
                    <a:pt x="896435" y="1308"/>
                  </a:lnTo>
                  <a:lnTo>
                    <a:pt x="843114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51115" y="1510169"/>
              <a:ext cx="1686560" cy="1330325"/>
            </a:xfrm>
            <a:custGeom>
              <a:avLst/>
              <a:gdLst/>
              <a:ahLst/>
              <a:cxnLst/>
              <a:rect l="l" t="t" r="r" b="b"/>
              <a:pathLst>
                <a:path w="1686560" h="1330325">
                  <a:moveTo>
                    <a:pt x="1686242" y="664933"/>
                  </a:moveTo>
                  <a:lnTo>
                    <a:pt x="1684583" y="706985"/>
                  </a:lnTo>
                  <a:lnTo>
                    <a:pt x="1679673" y="748341"/>
                  </a:lnTo>
                  <a:lnTo>
                    <a:pt x="1671609" y="788925"/>
                  </a:lnTo>
                  <a:lnTo>
                    <a:pt x="1660492" y="828658"/>
                  </a:lnTo>
                  <a:lnTo>
                    <a:pt x="1646419" y="867462"/>
                  </a:lnTo>
                  <a:lnTo>
                    <a:pt x="1629490" y="905259"/>
                  </a:lnTo>
                  <a:lnTo>
                    <a:pt x="1609803" y="941972"/>
                  </a:lnTo>
                  <a:lnTo>
                    <a:pt x="1587456" y="977522"/>
                  </a:lnTo>
                  <a:lnTo>
                    <a:pt x="1562550" y="1011833"/>
                  </a:lnTo>
                  <a:lnTo>
                    <a:pt x="1535181" y="1044825"/>
                  </a:lnTo>
                  <a:lnTo>
                    <a:pt x="1505450" y="1076421"/>
                  </a:lnTo>
                  <a:lnTo>
                    <a:pt x="1473455" y="1106543"/>
                  </a:lnTo>
                  <a:lnTo>
                    <a:pt x="1439295" y="1135113"/>
                  </a:lnTo>
                  <a:lnTo>
                    <a:pt x="1403069" y="1162053"/>
                  </a:lnTo>
                  <a:lnTo>
                    <a:pt x="1364874" y="1187286"/>
                  </a:lnTo>
                  <a:lnTo>
                    <a:pt x="1324811" y="1210733"/>
                  </a:lnTo>
                  <a:lnTo>
                    <a:pt x="1282977" y="1232317"/>
                  </a:lnTo>
                  <a:lnTo>
                    <a:pt x="1239472" y="1251960"/>
                  </a:lnTo>
                  <a:lnTo>
                    <a:pt x="1194395" y="1269583"/>
                  </a:lnTo>
                  <a:lnTo>
                    <a:pt x="1147844" y="1285110"/>
                  </a:lnTo>
                  <a:lnTo>
                    <a:pt x="1099917" y="1298461"/>
                  </a:lnTo>
                  <a:lnTo>
                    <a:pt x="1050714" y="1309560"/>
                  </a:lnTo>
                  <a:lnTo>
                    <a:pt x="1000334" y="1318327"/>
                  </a:lnTo>
                  <a:lnTo>
                    <a:pt x="948874" y="1324687"/>
                  </a:lnTo>
                  <a:lnTo>
                    <a:pt x="896435" y="1328559"/>
                  </a:lnTo>
                  <a:lnTo>
                    <a:pt x="843114" y="1329867"/>
                  </a:lnTo>
                  <a:lnTo>
                    <a:pt x="789795" y="1328559"/>
                  </a:lnTo>
                  <a:lnTo>
                    <a:pt x="737357" y="1324687"/>
                  </a:lnTo>
                  <a:lnTo>
                    <a:pt x="685899" y="1318327"/>
                  </a:lnTo>
                  <a:lnTo>
                    <a:pt x="635520" y="1309560"/>
                  </a:lnTo>
                  <a:lnTo>
                    <a:pt x="586318" y="1298461"/>
                  </a:lnTo>
                  <a:lnTo>
                    <a:pt x="538392" y="1285110"/>
                  </a:lnTo>
                  <a:lnTo>
                    <a:pt x="491842" y="1269583"/>
                  </a:lnTo>
                  <a:lnTo>
                    <a:pt x="446765" y="1251960"/>
                  </a:lnTo>
                  <a:lnTo>
                    <a:pt x="403261" y="1232317"/>
                  </a:lnTo>
                  <a:lnTo>
                    <a:pt x="361428" y="1210733"/>
                  </a:lnTo>
                  <a:lnTo>
                    <a:pt x="321365" y="1187286"/>
                  </a:lnTo>
                  <a:lnTo>
                    <a:pt x="283171" y="1162053"/>
                  </a:lnTo>
                  <a:lnTo>
                    <a:pt x="246945" y="1135113"/>
                  </a:lnTo>
                  <a:lnTo>
                    <a:pt x="212785" y="1106543"/>
                  </a:lnTo>
                  <a:lnTo>
                    <a:pt x="180790" y="1076421"/>
                  </a:lnTo>
                  <a:lnTo>
                    <a:pt x="151059" y="1044825"/>
                  </a:lnTo>
                  <a:lnTo>
                    <a:pt x="123691" y="1011833"/>
                  </a:lnTo>
                  <a:lnTo>
                    <a:pt x="98785" y="977522"/>
                  </a:lnTo>
                  <a:lnTo>
                    <a:pt x="76439" y="941972"/>
                  </a:lnTo>
                  <a:lnTo>
                    <a:pt x="56752" y="905259"/>
                  </a:lnTo>
                  <a:lnTo>
                    <a:pt x="39822" y="867462"/>
                  </a:lnTo>
                  <a:lnTo>
                    <a:pt x="25749" y="828658"/>
                  </a:lnTo>
                  <a:lnTo>
                    <a:pt x="14632" y="788925"/>
                  </a:lnTo>
                  <a:lnTo>
                    <a:pt x="6569" y="748341"/>
                  </a:lnTo>
                  <a:lnTo>
                    <a:pt x="1658" y="706985"/>
                  </a:lnTo>
                  <a:lnTo>
                    <a:pt x="0" y="664933"/>
                  </a:lnTo>
                  <a:lnTo>
                    <a:pt x="1658" y="622882"/>
                  </a:lnTo>
                  <a:lnTo>
                    <a:pt x="6569" y="581525"/>
                  </a:lnTo>
                  <a:lnTo>
                    <a:pt x="14632" y="540942"/>
                  </a:lnTo>
                  <a:lnTo>
                    <a:pt x="25749" y="501209"/>
                  </a:lnTo>
                  <a:lnTo>
                    <a:pt x="39822" y="462405"/>
                  </a:lnTo>
                  <a:lnTo>
                    <a:pt x="56752" y="424608"/>
                  </a:lnTo>
                  <a:lnTo>
                    <a:pt x="76439" y="387895"/>
                  </a:lnTo>
                  <a:lnTo>
                    <a:pt x="98785" y="352344"/>
                  </a:lnTo>
                  <a:lnTo>
                    <a:pt x="123691" y="318034"/>
                  </a:lnTo>
                  <a:lnTo>
                    <a:pt x="151059" y="285042"/>
                  </a:lnTo>
                  <a:lnTo>
                    <a:pt x="180790" y="253446"/>
                  </a:lnTo>
                  <a:lnTo>
                    <a:pt x="212785" y="223324"/>
                  </a:lnTo>
                  <a:lnTo>
                    <a:pt x="246945" y="194754"/>
                  </a:lnTo>
                  <a:lnTo>
                    <a:pt x="283171" y="167814"/>
                  </a:lnTo>
                  <a:lnTo>
                    <a:pt x="321365" y="142581"/>
                  </a:lnTo>
                  <a:lnTo>
                    <a:pt x="361428" y="119133"/>
                  </a:lnTo>
                  <a:lnTo>
                    <a:pt x="403261" y="97549"/>
                  </a:lnTo>
                  <a:lnTo>
                    <a:pt x="446765" y="77907"/>
                  </a:lnTo>
                  <a:lnTo>
                    <a:pt x="491842" y="60283"/>
                  </a:lnTo>
                  <a:lnTo>
                    <a:pt x="538392" y="44757"/>
                  </a:lnTo>
                  <a:lnTo>
                    <a:pt x="586318" y="31406"/>
                  </a:lnTo>
                  <a:lnTo>
                    <a:pt x="635520" y="20307"/>
                  </a:lnTo>
                  <a:lnTo>
                    <a:pt x="685899" y="11539"/>
                  </a:lnTo>
                  <a:lnTo>
                    <a:pt x="737357" y="5180"/>
                  </a:lnTo>
                  <a:lnTo>
                    <a:pt x="789795" y="1308"/>
                  </a:lnTo>
                  <a:lnTo>
                    <a:pt x="843114" y="0"/>
                  </a:lnTo>
                  <a:lnTo>
                    <a:pt x="896435" y="1308"/>
                  </a:lnTo>
                  <a:lnTo>
                    <a:pt x="948874" y="5180"/>
                  </a:lnTo>
                  <a:lnTo>
                    <a:pt x="1000334" y="11539"/>
                  </a:lnTo>
                  <a:lnTo>
                    <a:pt x="1050714" y="20307"/>
                  </a:lnTo>
                  <a:lnTo>
                    <a:pt x="1099917" y="31406"/>
                  </a:lnTo>
                  <a:lnTo>
                    <a:pt x="1147844" y="44757"/>
                  </a:lnTo>
                  <a:lnTo>
                    <a:pt x="1194395" y="60283"/>
                  </a:lnTo>
                  <a:lnTo>
                    <a:pt x="1239472" y="77907"/>
                  </a:lnTo>
                  <a:lnTo>
                    <a:pt x="1282977" y="97549"/>
                  </a:lnTo>
                  <a:lnTo>
                    <a:pt x="1324811" y="119133"/>
                  </a:lnTo>
                  <a:lnTo>
                    <a:pt x="1364874" y="142581"/>
                  </a:lnTo>
                  <a:lnTo>
                    <a:pt x="1403069" y="167814"/>
                  </a:lnTo>
                  <a:lnTo>
                    <a:pt x="1439295" y="194754"/>
                  </a:lnTo>
                  <a:lnTo>
                    <a:pt x="1473455" y="223324"/>
                  </a:lnTo>
                  <a:lnTo>
                    <a:pt x="1505450" y="253446"/>
                  </a:lnTo>
                  <a:lnTo>
                    <a:pt x="1535181" y="285042"/>
                  </a:lnTo>
                  <a:lnTo>
                    <a:pt x="1562550" y="318034"/>
                  </a:lnTo>
                  <a:lnTo>
                    <a:pt x="1587456" y="352344"/>
                  </a:lnTo>
                  <a:lnTo>
                    <a:pt x="1609803" y="387895"/>
                  </a:lnTo>
                  <a:lnTo>
                    <a:pt x="1629490" y="424608"/>
                  </a:lnTo>
                  <a:lnTo>
                    <a:pt x="1646419" y="462405"/>
                  </a:lnTo>
                  <a:lnTo>
                    <a:pt x="1660492" y="501209"/>
                  </a:lnTo>
                  <a:lnTo>
                    <a:pt x="1671609" y="540942"/>
                  </a:lnTo>
                  <a:lnTo>
                    <a:pt x="1679673" y="581525"/>
                  </a:lnTo>
                  <a:lnTo>
                    <a:pt x="1684583" y="622882"/>
                  </a:lnTo>
                  <a:lnTo>
                    <a:pt x="1686242" y="664933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OTRAS </a:t>
            </a:r>
            <a:r>
              <a:rPr spc="-10" dirty="0"/>
              <a:t>SITUACIONES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4072839" y="689597"/>
            <a:ext cx="998855" cy="59690"/>
            <a:chOff x="4072839" y="689597"/>
            <a:chExt cx="998855" cy="59690"/>
          </a:xfrm>
        </p:grpSpPr>
        <p:sp>
          <p:nvSpPr>
            <p:cNvPr id="17" name="object 17"/>
            <p:cNvSpPr/>
            <p:nvPr/>
          </p:nvSpPr>
          <p:spPr>
            <a:xfrm>
              <a:off x="4072839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05172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38814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22" name="object 98">
            <a:extLst>
              <a:ext uri="{FF2B5EF4-FFF2-40B4-BE49-F238E27FC236}">
                <a16:creationId xmlns:a16="http://schemas.microsoft.com/office/drawing/2014/main" id="{9CCF7562-84D3-440A-D361-D3F31264121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OTRAS </a:t>
            </a:r>
            <a:r>
              <a:rPr spc="-10" dirty="0"/>
              <a:t>SITUACIONES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072839" y="689597"/>
            <a:ext cx="998855" cy="59690"/>
            <a:chOff x="4072839" y="689597"/>
            <a:chExt cx="998855" cy="59690"/>
          </a:xfrm>
        </p:grpSpPr>
        <p:sp>
          <p:nvSpPr>
            <p:cNvPr id="5" name="object 5"/>
            <p:cNvSpPr/>
            <p:nvPr/>
          </p:nvSpPr>
          <p:spPr>
            <a:xfrm>
              <a:off x="4072839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05172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38814" y="689597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153145"/>
            <a:ext cx="9144000" cy="4547235"/>
            <a:chOff x="0" y="153145"/>
            <a:chExt cx="9144000" cy="4547235"/>
          </a:xfrm>
        </p:grpSpPr>
        <p:sp>
          <p:nvSpPr>
            <p:cNvPr id="9" name="object 9"/>
            <p:cNvSpPr/>
            <p:nvPr/>
          </p:nvSpPr>
          <p:spPr>
            <a:xfrm>
              <a:off x="8852769" y="196682"/>
              <a:ext cx="91440" cy="81280"/>
            </a:xfrm>
            <a:custGeom>
              <a:avLst/>
              <a:gdLst/>
              <a:ahLst/>
              <a:cxnLst/>
              <a:rect l="l" t="t" r="r" b="b"/>
              <a:pathLst>
                <a:path w="91440" h="81279">
                  <a:moveTo>
                    <a:pt x="45847" y="0"/>
                  </a:moveTo>
                  <a:lnTo>
                    <a:pt x="0" y="42849"/>
                  </a:lnTo>
                  <a:lnTo>
                    <a:pt x="10934" y="42849"/>
                  </a:lnTo>
                  <a:lnTo>
                    <a:pt x="10934" y="80746"/>
                  </a:lnTo>
                  <a:lnTo>
                    <a:pt x="34277" y="80746"/>
                  </a:lnTo>
                  <a:lnTo>
                    <a:pt x="34277" y="60261"/>
                  </a:lnTo>
                  <a:lnTo>
                    <a:pt x="39598" y="54940"/>
                  </a:lnTo>
                  <a:lnTo>
                    <a:pt x="52603" y="54940"/>
                  </a:lnTo>
                  <a:lnTo>
                    <a:pt x="57924" y="60261"/>
                  </a:lnTo>
                  <a:lnTo>
                    <a:pt x="57924" y="80746"/>
                  </a:lnTo>
                  <a:lnTo>
                    <a:pt x="80378" y="80746"/>
                  </a:lnTo>
                  <a:lnTo>
                    <a:pt x="80378" y="42849"/>
                  </a:lnTo>
                  <a:lnTo>
                    <a:pt x="91313" y="42849"/>
                  </a:lnTo>
                  <a:lnTo>
                    <a:pt x="74574" y="27089"/>
                  </a:lnTo>
                  <a:lnTo>
                    <a:pt x="74574" y="7759"/>
                  </a:lnTo>
                  <a:lnTo>
                    <a:pt x="63385" y="7759"/>
                  </a:lnTo>
                  <a:lnTo>
                    <a:pt x="63385" y="16535"/>
                  </a:lnTo>
                  <a:lnTo>
                    <a:pt x="45847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10314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0314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68777" y="62436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5943" y="0"/>
                  </a:moveTo>
                  <a:lnTo>
                    <a:pt x="88" y="3733"/>
                  </a:lnTo>
                  <a:lnTo>
                    <a:pt x="0" y="94843"/>
                  </a:lnTo>
                  <a:lnTo>
                    <a:pt x="5905" y="98666"/>
                  </a:lnTo>
                  <a:lnTo>
                    <a:pt x="10845" y="95643"/>
                  </a:lnTo>
                  <a:lnTo>
                    <a:pt x="81191" y="52603"/>
                  </a:lnTo>
                  <a:lnTo>
                    <a:pt x="81191" y="4603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10314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45153" y="843651"/>
              <a:ext cx="81280" cy="99060"/>
            </a:xfrm>
            <a:custGeom>
              <a:avLst/>
              <a:gdLst/>
              <a:ahLst/>
              <a:cxnLst/>
              <a:rect l="l" t="t" r="r" b="b"/>
              <a:pathLst>
                <a:path w="81279" h="99059">
                  <a:moveTo>
                    <a:pt x="75247" y="0"/>
                  </a:moveTo>
                  <a:lnTo>
                    <a:pt x="0" y="46037"/>
                  </a:lnTo>
                  <a:lnTo>
                    <a:pt x="0" y="52603"/>
                  </a:lnTo>
                  <a:lnTo>
                    <a:pt x="70345" y="95643"/>
                  </a:lnTo>
                  <a:lnTo>
                    <a:pt x="75285" y="98666"/>
                  </a:lnTo>
                  <a:lnTo>
                    <a:pt x="81191" y="94843"/>
                  </a:lnTo>
                  <a:lnTo>
                    <a:pt x="81102" y="3733"/>
                  </a:lnTo>
                  <a:lnTo>
                    <a:pt x="75247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0314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58250" y="1067219"/>
              <a:ext cx="80645" cy="82550"/>
            </a:xfrm>
            <a:custGeom>
              <a:avLst/>
              <a:gdLst/>
              <a:ahLst/>
              <a:cxnLst/>
              <a:rect l="l" t="t" r="r" b="b"/>
              <a:pathLst>
                <a:path w="80645" h="82550">
                  <a:moveTo>
                    <a:pt x="62572" y="40855"/>
                  </a:moveTo>
                  <a:lnTo>
                    <a:pt x="27762" y="12293"/>
                  </a:lnTo>
                  <a:lnTo>
                    <a:pt x="27533" y="12268"/>
                  </a:lnTo>
                  <a:lnTo>
                    <a:pt x="27139" y="12458"/>
                  </a:lnTo>
                  <a:lnTo>
                    <a:pt x="27012" y="12649"/>
                  </a:lnTo>
                  <a:lnTo>
                    <a:pt x="26924" y="28257"/>
                  </a:lnTo>
                  <a:lnTo>
                    <a:pt x="26568" y="28638"/>
                  </a:lnTo>
                  <a:lnTo>
                    <a:pt x="25463" y="28689"/>
                  </a:lnTo>
                  <a:lnTo>
                    <a:pt x="825" y="28689"/>
                  </a:lnTo>
                  <a:lnTo>
                    <a:pt x="355" y="28981"/>
                  </a:lnTo>
                  <a:lnTo>
                    <a:pt x="88" y="29451"/>
                  </a:lnTo>
                  <a:lnTo>
                    <a:pt x="0" y="52717"/>
                  </a:lnTo>
                  <a:lnTo>
                    <a:pt x="355" y="53378"/>
                  </a:lnTo>
                  <a:lnTo>
                    <a:pt x="825" y="53670"/>
                  </a:lnTo>
                  <a:lnTo>
                    <a:pt x="25463" y="53670"/>
                  </a:lnTo>
                  <a:lnTo>
                    <a:pt x="26568" y="53721"/>
                  </a:lnTo>
                  <a:lnTo>
                    <a:pt x="26924" y="54102"/>
                  </a:lnTo>
                  <a:lnTo>
                    <a:pt x="27012" y="69710"/>
                  </a:lnTo>
                  <a:lnTo>
                    <a:pt x="27139" y="69900"/>
                  </a:lnTo>
                  <a:lnTo>
                    <a:pt x="27533" y="70091"/>
                  </a:lnTo>
                  <a:lnTo>
                    <a:pt x="27762" y="70065"/>
                  </a:lnTo>
                  <a:lnTo>
                    <a:pt x="62572" y="41503"/>
                  </a:lnTo>
                  <a:lnTo>
                    <a:pt x="62572" y="40855"/>
                  </a:lnTo>
                  <a:close/>
                </a:path>
                <a:path w="80645" h="82550">
                  <a:moveTo>
                    <a:pt x="80429" y="787"/>
                  </a:moveTo>
                  <a:lnTo>
                    <a:pt x="79641" y="0"/>
                  </a:lnTo>
                  <a:lnTo>
                    <a:pt x="58178" y="0"/>
                  </a:lnTo>
                  <a:lnTo>
                    <a:pt x="57404" y="787"/>
                  </a:lnTo>
                  <a:lnTo>
                    <a:pt x="57404" y="9804"/>
                  </a:lnTo>
                  <a:lnTo>
                    <a:pt x="58178" y="10579"/>
                  </a:lnTo>
                  <a:lnTo>
                    <a:pt x="69850" y="10579"/>
                  </a:lnTo>
                  <a:lnTo>
                    <a:pt x="69850" y="71767"/>
                  </a:lnTo>
                  <a:lnTo>
                    <a:pt x="58178" y="71767"/>
                  </a:lnTo>
                  <a:lnTo>
                    <a:pt x="57404" y="72542"/>
                  </a:lnTo>
                  <a:lnTo>
                    <a:pt x="57404" y="81559"/>
                  </a:lnTo>
                  <a:lnTo>
                    <a:pt x="58178" y="82334"/>
                  </a:lnTo>
                  <a:lnTo>
                    <a:pt x="79641" y="82334"/>
                  </a:lnTo>
                  <a:lnTo>
                    <a:pt x="80429" y="81559"/>
                  </a:lnTo>
                  <a:lnTo>
                    <a:pt x="80429" y="787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10314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8055"/>
              <a:ext cx="9144000" cy="375208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8056" y="1393342"/>
              <a:ext cx="8548370" cy="2835910"/>
            </a:xfrm>
            <a:custGeom>
              <a:avLst/>
              <a:gdLst/>
              <a:ahLst/>
              <a:cxnLst/>
              <a:rect l="l" t="t" r="r" b="b"/>
              <a:pathLst>
                <a:path w="8548370" h="2835910">
                  <a:moveTo>
                    <a:pt x="8547900" y="0"/>
                  </a:moveTo>
                  <a:lnTo>
                    <a:pt x="0" y="0"/>
                  </a:lnTo>
                  <a:lnTo>
                    <a:pt x="0" y="2835770"/>
                  </a:lnTo>
                  <a:lnTo>
                    <a:pt x="8547900" y="2835770"/>
                  </a:lnTo>
                  <a:lnTo>
                    <a:pt x="8547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801" y="1625765"/>
              <a:ext cx="3964051" cy="24854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9104" y="1626552"/>
              <a:ext cx="4224807" cy="229435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11238" y="1067295"/>
            <a:ext cx="4124960" cy="22669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4290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70"/>
              </a:spcBef>
            </a:pP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INSUFICIENTE</a:t>
            </a:r>
            <a:r>
              <a:rPr sz="1100" b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CUBRIMIENTO</a:t>
            </a:r>
            <a:r>
              <a:rPr sz="1100" b="1" spc="-4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CON</a:t>
            </a:r>
            <a:r>
              <a:rPr sz="1100" b="1" spc="-4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100" b="1" spc="-3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Open Sans"/>
                <a:cs typeface="Open Sans"/>
              </a:rPr>
              <a:t>BASAL</a:t>
            </a:r>
            <a:endParaRPr sz="1100">
              <a:latin typeface="Open Sans"/>
              <a:cs typeface="Open San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99767" y="1535599"/>
            <a:ext cx="6626225" cy="3609340"/>
            <a:chOff x="2099767" y="1535599"/>
            <a:chExt cx="6626225" cy="3609340"/>
          </a:xfrm>
        </p:grpSpPr>
        <p:sp>
          <p:nvSpPr>
            <p:cNvPr id="25" name="object 25"/>
            <p:cNvSpPr/>
            <p:nvPr/>
          </p:nvSpPr>
          <p:spPr>
            <a:xfrm>
              <a:off x="3178319" y="1541949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5">
                  <a:moveTo>
                    <a:pt x="616597" y="0"/>
                  </a:moveTo>
                  <a:lnTo>
                    <a:pt x="560474" y="1871"/>
                  </a:lnTo>
                  <a:lnTo>
                    <a:pt x="505763" y="7378"/>
                  </a:lnTo>
                  <a:lnTo>
                    <a:pt x="452681" y="16359"/>
                  </a:lnTo>
                  <a:lnTo>
                    <a:pt x="401446" y="28652"/>
                  </a:lnTo>
                  <a:lnTo>
                    <a:pt x="352276" y="44095"/>
                  </a:lnTo>
                  <a:lnTo>
                    <a:pt x="305388" y="62527"/>
                  </a:lnTo>
                  <a:lnTo>
                    <a:pt x="261001" y="83786"/>
                  </a:lnTo>
                  <a:lnTo>
                    <a:pt x="219331" y="107710"/>
                  </a:lnTo>
                  <a:lnTo>
                    <a:pt x="180597" y="134138"/>
                  </a:lnTo>
                  <a:lnTo>
                    <a:pt x="145015" y="162909"/>
                  </a:lnTo>
                  <a:lnTo>
                    <a:pt x="112805" y="193860"/>
                  </a:lnTo>
                  <a:lnTo>
                    <a:pt x="84183" y="226829"/>
                  </a:lnTo>
                  <a:lnTo>
                    <a:pt x="59367" y="261656"/>
                  </a:lnTo>
                  <a:lnTo>
                    <a:pt x="38575" y="298178"/>
                  </a:lnTo>
                  <a:lnTo>
                    <a:pt x="22025" y="336233"/>
                  </a:lnTo>
                  <a:lnTo>
                    <a:pt x="9934" y="375661"/>
                  </a:lnTo>
                  <a:lnTo>
                    <a:pt x="2519" y="416300"/>
                  </a:lnTo>
                  <a:lnTo>
                    <a:pt x="0" y="457987"/>
                  </a:lnTo>
                  <a:lnTo>
                    <a:pt x="2519" y="499674"/>
                  </a:lnTo>
                  <a:lnTo>
                    <a:pt x="9934" y="540312"/>
                  </a:lnTo>
                  <a:lnTo>
                    <a:pt x="22025" y="579740"/>
                  </a:lnTo>
                  <a:lnTo>
                    <a:pt x="38575" y="617796"/>
                  </a:lnTo>
                  <a:lnTo>
                    <a:pt x="59367" y="654318"/>
                  </a:lnTo>
                  <a:lnTo>
                    <a:pt x="84183" y="689145"/>
                  </a:lnTo>
                  <a:lnTo>
                    <a:pt x="112805" y="722114"/>
                  </a:lnTo>
                  <a:lnTo>
                    <a:pt x="145015" y="753065"/>
                  </a:lnTo>
                  <a:lnTo>
                    <a:pt x="180597" y="781835"/>
                  </a:lnTo>
                  <a:lnTo>
                    <a:pt x="219331" y="808264"/>
                  </a:lnTo>
                  <a:lnTo>
                    <a:pt x="261001" y="832188"/>
                  </a:lnTo>
                  <a:lnTo>
                    <a:pt x="305388" y="853447"/>
                  </a:lnTo>
                  <a:lnTo>
                    <a:pt x="352276" y="871879"/>
                  </a:lnTo>
                  <a:lnTo>
                    <a:pt x="401446" y="887322"/>
                  </a:lnTo>
                  <a:lnTo>
                    <a:pt x="452681" y="899615"/>
                  </a:lnTo>
                  <a:lnTo>
                    <a:pt x="505763" y="908596"/>
                  </a:lnTo>
                  <a:lnTo>
                    <a:pt x="560474" y="914103"/>
                  </a:lnTo>
                  <a:lnTo>
                    <a:pt x="616597" y="915974"/>
                  </a:lnTo>
                  <a:lnTo>
                    <a:pt x="672720" y="914103"/>
                  </a:lnTo>
                  <a:lnTo>
                    <a:pt x="727431" y="908596"/>
                  </a:lnTo>
                  <a:lnTo>
                    <a:pt x="780513" y="899615"/>
                  </a:lnTo>
                  <a:lnTo>
                    <a:pt x="831748" y="887322"/>
                  </a:lnTo>
                  <a:lnTo>
                    <a:pt x="880918" y="871879"/>
                  </a:lnTo>
                  <a:lnTo>
                    <a:pt x="927806" y="853447"/>
                  </a:lnTo>
                  <a:lnTo>
                    <a:pt x="972194" y="832188"/>
                  </a:lnTo>
                  <a:lnTo>
                    <a:pt x="1013863" y="808264"/>
                  </a:lnTo>
                  <a:lnTo>
                    <a:pt x="1052598" y="781835"/>
                  </a:lnTo>
                  <a:lnTo>
                    <a:pt x="1088179" y="753065"/>
                  </a:lnTo>
                  <a:lnTo>
                    <a:pt x="1120389" y="722114"/>
                  </a:lnTo>
                  <a:lnTo>
                    <a:pt x="1149011" y="689145"/>
                  </a:lnTo>
                  <a:lnTo>
                    <a:pt x="1173827" y="654318"/>
                  </a:lnTo>
                  <a:lnTo>
                    <a:pt x="1194619" y="617796"/>
                  </a:lnTo>
                  <a:lnTo>
                    <a:pt x="1211169" y="579740"/>
                  </a:lnTo>
                  <a:lnTo>
                    <a:pt x="1223261" y="540312"/>
                  </a:lnTo>
                  <a:lnTo>
                    <a:pt x="1230675" y="499674"/>
                  </a:lnTo>
                  <a:lnTo>
                    <a:pt x="1233195" y="457987"/>
                  </a:lnTo>
                  <a:lnTo>
                    <a:pt x="1230675" y="416300"/>
                  </a:lnTo>
                  <a:lnTo>
                    <a:pt x="1223261" y="375661"/>
                  </a:lnTo>
                  <a:lnTo>
                    <a:pt x="1211169" y="336233"/>
                  </a:lnTo>
                  <a:lnTo>
                    <a:pt x="1194619" y="298178"/>
                  </a:lnTo>
                  <a:lnTo>
                    <a:pt x="1173827" y="261656"/>
                  </a:lnTo>
                  <a:lnTo>
                    <a:pt x="1149011" y="226829"/>
                  </a:lnTo>
                  <a:lnTo>
                    <a:pt x="1120389" y="193860"/>
                  </a:lnTo>
                  <a:lnTo>
                    <a:pt x="1088179" y="162909"/>
                  </a:lnTo>
                  <a:lnTo>
                    <a:pt x="1052598" y="134138"/>
                  </a:lnTo>
                  <a:lnTo>
                    <a:pt x="1013863" y="107710"/>
                  </a:lnTo>
                  <a:lnTo>
                    <a:pt x="972194" y="83786"/>
                  </a:lnTo>
                  <a:lnTo>
                    <a:pt x="927806" y="62527"/>
                  </a:lnTo>
                  <a:lnTo>
                    <a:pt x="880918" y="44095"/>
                  </a:lnTo>
                  <a:lnTo>
                    <a:pt x="831748" y="28652"/>
                  </a:lnTo>
                  <a:lnTo>
                    <a:pt x="780513" y="16359"/>
                  </a:lnTo>
                  <a:lnTo>
                    <a:pt x="727431" y="7378"/>
                  </a:lnTo>
                  <a:lnTo>
                    <a:pt x="672720" y="1871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78319" y="1541949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5">
                  <a:moveTo>
                    <a:pt x="1233195" y="457987"/>
                  </a:moveTo>
                  <a:lnTo>
                    <a:pt x="1230675" y="499674"/>
                  </a:lnTo>
                  <a:lnTo>
                    <a:pt x="1223261" y="540312"/>
                  </a:lnTo>
                  <a:lnTo>
                    <a:pt x="1211169" y="579740"/>
                  </a:lnTo>
                  <a:lnTo>
                    <a:pt x="1194619" y="617796"/>
                  </a:lnTo>
                  <a:lnTo>
                    <a:pt x="1173827" y="654318"/>
                  </a:lnTo>
                  <a:lnTo>
                    <a:pt x="1149011" y="689145"/>
                  </a:lnTo>
                  <a:lnTo>
                    <a:pt x="1120389" y="722114"/>
                  </a:lnTo>
                  <a:lnTo>
                    <a:pt x="1088179" y="753065"/>
                  </a:lnTo>
                  <a:lnTo>
                    <a:pt x="1052598" y="781835"/>
                  </a:lnTo>
                  <a:lnTo>
                    <a:pt x="1013863" y="808264"/>
                  </a:lnTo>
                  <a:lnTo>
                    <a:pt x="972194" y="832188"/>
                  </a:lnTo>
                  <a:lnTo>
                    <a:pt x="927806" y="853447"/>
                  </a:lnTo>
                  <a:lnTo>
                    <a:pt x="880918" y="871879"/>
                  </a:lnTo>
                  <a:lnTo>
                    <a:pt x="831748" y="887322"/>
                  </a:lnTo>
                  <a:lnTo>
                    <a:pt x="780513" y="899615"/>
                  </a:lnTo>
                  <a:lnTo>
                    <a:pt x="727431" y="908596"/>
                  </a:lnTo>
                  <a:lnTo>
                    <a:pt x="672720" y="914103"/>
                  </a:lnTo>
                  <a:lnTo>
                    <a:pt x="616597" y="915974"/>
                  </a:lnTo>
                  <a:lnTo>
                    <a:pt x="560474" y="914103"/>
                  </a:lnTo>
                  <a:lnTo>
                    <a:pt x="505763" y="908596"/>
                  </a:lnTo>
                  <a:lnTo>
                    <a:pt x="452681" y="899615"/>
                  </a:lnTo>
                  <a:lnTo>
                    <a:pt x="401446" y="887322"/>
                  </a:lnTo>
                  <a:lnTo>
                    <a:pt x="352276" y="871879"/>
                  </a:lnTo>
                  <a:lnTo>
                    <a:pt x="305388" y="853447"/>
                  </a:lnTo>
                  <a:lnTo>
                    <a:pt x="261001" y="832188"/>
                  </a:lnTo>
                  <a:lnTo>
                    <a:pt x="219331" y="808264"/>
                  </a:lnTo>
                  <a:lnTo>
                    <a:pt x="180597" y="781835"/>
                  </a:lnTo>
                  <a:lnTo>
                    <a:pt x="145015" y="753065"/>
                  </a:lnTo>
                  <a:lnTo>
                    <a:pt x="112805" y="722114"/>
                  </a:lnTo>
                  <a:lnTo>
                    <a:pt x="84183" y="689145"/>
                  </a:lnTo>
                  <a:lnTo>
                    <a:pt x="59367" y="654318"/>
                  </a:lnTo>
                  <a:lnTo>
                    <a:pt x="38575" y="617796"/>
                  </a:lnTo>
                  <a:lnTo>
                    <a:pt x="22025" y="579740"/>
                  </a:lnTo>
                  <a:lnTo>
                    <a:pt x="9934" y="540312"/>
                  </a:lnTo>
                  <a:lnTo>
                    <a:pt x="2519" y="499674"/>
                  </a:lnTo>
                  <a:lnTo>
                    <a:pt x="0" y="457987"/>
                  </a:lnTo>
                  <a:lnTo>
                    <a:pt x="2519" y="416300"/>
                  </a:lnTo>
                  <a:lnTo>
                    <a:pt x="9934" y="375661"/>
                  </a:lnTo>
                  <a:lnTo>
                    <a:pt x="22025" y="336233"/>
                  </a:lnTo>
                  <a:lnTo>
                    <a:pt x="38575" y="298178"/>
                  </a:lnTo>
                  <a:lnTo>
                    <a:pt x="59367" y="261656"/>
                  </a:lnTo>
                  <a:lnTo>
                    <a:pt x="84183" y="226829"/>
                  </a:lnTo>
                  <a:lnTo>
                    <a:pt x="112805" y="193860"/>
                  </a:lnTo>
                  <a:lnTo>
                    <a:pt x="145015" y="162909"/>
                  </a:lnTo>
                  <a:lnTo>
                    <a:pt x="180597" y="134138"/>
                  </a:lnTo>
                  <a:lnTo>
                    <a:pt x="219331" y="107710"/>
                  </a:lnTo>
                  <a:lnTo>
                    <a:pt x="261001" y="83786"/>
                  </a:lnTo>
                  <a:lnTo>
                    <a:pt x="305388" y="62527"/>
                  </a:lnTo>
                  <a:lnTo>
                    <a:pt x="352276" y="44095"/>
                  </a:lnTo>
                  <a:lnTo>
                    <a:pt x="401446" y="28652"/>
                  </a:lnTo>
                  <a:lnTo>
                    <a:pt x="452681" y="16359"/>
                  </a:lnTo>
                  <a:lnTo>
                    <a:pt x="505763" y="7378"/>
                  </a:lnTo>
                  <a:lnTo>
                    <a:pt x="560474" y="1871"/>
                  </a:lnTo>
                  <a:lnTo>
                    <a:pt x="616597" y="0"/>
                  </a:lnTo>
                  <a:lnTo>
                    <a:pt x="672720" y="1871"/>
                  </a:lnTo>
                  <a:lnTo>
                    <a:pt x="727431" y="7378"/>
                  </a:lnTo>
                  <a:lnTo>
                    <a:pt x="780513" y="16359"/>
                  </a:lnTo>
                  <a:lnTo>
                    <a:pt x="831748" y="28652"/>
                  </a:lnTo>
                  <a:lnTo>
                    <a:pt x="880918" y="44095"/>
                  </a:lnTo>
                  <a:lnTo>
                    <a:pt x="927806" y="62527"/>
                  </a:lnTo>
                  <a:lnTo>
                    <a:pt x="972194" y="83786"/>
                  </a:lnTo>
                  <a:lnTo>
                    <a:pt x="1013863" y="107710"/>
                  </a:lnTo>
                  <a:lnTo>
                    <a:pt x="1052598" y="134138"/>
                  </a:lnTo>
                  <a:lnTo>
                    <a:pt x="1088179" y="162909"/>
                  </a:lnTo>
                  <a:lnTo>
                    <a:pt x="1120389" y="193860"/>
                  </a:lnTo>
                  <a:lnTo>
                    <a:pt x="1149011" y="226829"/>
                  </a:lnTo>
                  <a:lnTo>
                    <a:pt x="1173827" y="261656"/>
                  </a:lnTo>
                  <a:lnTo>
                    <a:pt x="1194619" y="298178"/>
                  </a:lnTo>
                  <a:lnTo>
                    <a:pt x="1211169" y="336233"/>
                  </a:lnTo>
                  <a:lnTo>
                    <a:pt x="1223261" y="375661"/>
                  </a:lnTo>
                  <a:lnTo>
                    <a:pt x="1230675" y="416300"/>
                  </a:lnTo>
                  <a:lnTo>
                    <a:pt x="1233195" y="457987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78319" y="2707571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4">
                  <a:moveTo>
                    <a:pt x="616597" y="0"/>
                  </a:moveTo>
                  <a:lnTo>
                    <a:pt x="560474" y="1871"/>
                  </a:lnTo>
                  <a:lnTo>
                    <a:pt x="505763" y="7378"/>
                  </a:lnTo>
                  <a:lnTo>
                    <a:pt x="452681" y="16359"/>
                  </a:lnTo>
                  <a:lnTo>
                    <a:pt x="401446" y="28652"/>
                  </a:lnTo>
                  <a:lnTo>
                    <a:pt x="352276" y="44095"/>
                  </a:lnTo>
                  <a:lnTo>
                    <a:pt x="305388" y="62527"/>
                  </a:lnTo>
                  <a:lnTo>
                    <a:pt x="261001" y="83786"/>
                  </a:lnTo>
                  <a:lnTo>
                    <a:pt x="219331" y="107710"/>
                  </a:lnTo>
                  <a:lnTo>
                    <a:pt x="180597" y="134138"/>
                  </a:lnTo>
                  <a:lnTo>
                    <a:pt x="145015" y="162909"/>
                  </a:lnTo>
                  <a:lnTo>
                    <a:pt x="112805" y="193860"/>
                  </a:lnTo>
                  <a:lnTo>
                    <a:pt x="84183" y="226829"/>
                  </a:lnTo>
                  <a:lnTo>
                    <a:pt x="59367" y="261656"/>
                  </a:lnTo>
                  <a:lnTo>
                    <a:pt x="38575" y="298178"/>
                  </a:lnTo>
                  <a:lnTo>
                    <a:pt x="22025" y="336233"/>
                  </a:lnTo>
                  <a:lnTo>
                    <a:pt x="9934" y="375661"/>
                  </a:lnTo>
                  <a:lnTo>
                    <a:pt x="2519" y="416300"/>
                  </a:lnTo>
                  <a:lnTo>
                    <a:pt x="0" y="457987"/>
                  </a:lnTo>
                  <a:lnTo>
                    <a:pt x="2519" y="499674"/>
                  </a:lnTo>
                  <a:lnTo>
                    <a:pt x="9934" y="540312"/>
                  </a:lnTo>
                  <a:lnTo>
                    <a:pt x="22025" y="579740"/>
                  </a:lnTo>
                  <a:lnTo>
                    <a:pt x="38575" y="617796"/>
                  </a:lnTo>
                  <a:lnTo>
                    <a:pt x="59367" y="654318"/>
                  </a:lnTo>
                  <a:lnTo>
                    <a:pt x="84183" y="689145"/>
                  </a:lnTo>
                  <a:lnTo>
                    <a:pt x="112805" y="722114"/>
                  </a:lnTo>
                  <a:lnTo>
                    <a:pt x="145015" y="753065"/>
                  </a:lnTo>
                  <a:lnTo>
                    <a:pt x="180597" y="781835"/>
                  </a:lnTo>
                  <a:lnTo>
                    <a:pt x="219331" y="808264"/>
                  </a:lnTo>
                  <a:lnTo>
                    <a:pt x="261001" y="832188"/>
                  </a:lnTo>
                  <a:lnTo>
                    <a:pt x="305388" y="853447"/>
                  </a:lnTo>
                  <a:lnTo>
                    <a:pt x="352276" y="871879"/>
                  </a:lnTo>
                  <a:lnTo>
                    <a:pt x="401446" y="887322"/>
                  </a:lnTo>
                  <a:lnTo>
                    <a:pt x="452681" y="899615"/>
                  </a:lnTo>
                  <a:lnTo>
                    <a:pt x="505763" y="908596"/>
                  </a:lnTo>
                  <a:lnTo>
                    <a:pt x="560474" y="914103"/>
                  </a:lnTo>
                  <a:lnTo>
                    <a:pt x="616597" y="915974"/>
                  </a:lnTo>
                  <a:lnTo>
                    <a:pt x="672720" y="914103"/>
                  </a:lnTo>
                  <a:lnTo>
                    <a:pt x="727431" y="908596"/>
                  </a:lnTo>
                  <a:lnTo>
                    <a:pt x="780513" y="899615"/>
                  </a:lnTo>
                  <a:lnTo>
                    <a:pt x="831748" y="887322"/>
                  </a:lnTo>
                  <a:lnTo>
                    <a:pt x="880918" y="871879"/>
                  </a:lnTo>
                  <a:lnTo>
                    <a:pt x="927806" y="853447"/>
                  </a:lnTo>
                  <a:lnTo>
                    <a:pt x="972194" y="832188"/>
                  </a:lnTo>
                  <a:lnTo>
                    <a:pt x="1013863" y="808264"/>
                  </a:lnTo>
                  <a:lnTo>
                    <a:pt x="1052598" y="781835"/>
                  </a:lnTo>
                  <a:lnTo>
                    <a:pt x="1088179" y="753065"/>
                  </a:lnTo>
                  <a:lnTo>
                    <a:pt x="1120389" y="722114"/>
                  </a:lnTo>
                  <a:lnTo>
                    <a:pt x="1149011" y="689145"/>
                  </a:lnTo>
                  <a:lnTo>
                    <a:pt x="1173827" y="654318"/>
                  </a:lnTo>
                  <a:lnTo>
                    <a:pt x="1194619" y="617796"/>
                  </a:lnTo>
                  <a:lnTo>
                    <a:pt x="1211169" y="579740"/>
                  </a:lnTo>
                  <a:lnTo>
                    <a:pt x="1223261" y="540312"/>
                  </a:lnTo>
                  <a:lnTo>
                    <a:pt x="1230675" y="499674"/>
                  </a:lnTo>
                  <a:lnTo>
                    <a:pt x="1233195" y="457987"/>
                  </a:lnTo>
                  <a:lnTo>
                    <a:pt x="1230675" y="416300"/>
                  </a:lnTo>
                  <a:lnTo>
                    <a:pt x="1223261" y="375661"/>
                  </a:lnTo>
                  <a:lnTo>
                    <a:pt x="1211169" y="336233"/>
                  </a:lnTo>
                  <a:lnTo>
                    <a:pt x="1194619" y="298178"/>
                  </a:lnTo>
                  <a:lnTo>
                    <a:pt x="1173827" y="261656"/>
                  </a:lnTo>
                  <a:lnTo>
                    <a:pt x="1149011" y="226829"/>
                  </a:lnTo>
                  <a:lnTo>
                    <a:pt x="1120389" y="193860"/>
                  </a:lnTo>
                  <a:lnTo>
                    <a:pt x="1088179" y="162909"/>
                  </a:lnTo>
                  <a:lnTo>
                    <a:pt x="1052598" y="134138"/>
                  </a:lnTo>
                  <a:lnTo>
                    <a:pt x="1013863" y="107710"/>
                  </a:lnTo>
                  <a:lnTo>
                    <a:pt x="972194" y="83786"/>
                  </a:lnTo>
                  <a:lnTo>
                    <a:pt x="927806" y="62527"/>
                  </a:lnTo>
                  <a:lnTo>
                    <a:pt x="880918" y="44095"/>
                  </a:lnTo>
                  <a:lnTo>
                    <a:pt x="831748" y="28652"/>
                  </a:lnTo>
                  <a:lnTo>
                    <a:pt x="780513" y="16359"/>
                  </a:lnTo>
                  <a:lnTo>
                    <a:pt x="727431" y="7378"/>
                  </a:lnTo>
                  <a:lnTo>
                    <a:pt x="672720" y="1871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78319" y="2707571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4">
                  <a:moveTo>
                    <a:pt x="1233195" y="457987"/>
                  </a:moveTo>
                  <a:lnTo>
                    <a:pt x="1230675" y="499674"/>
                  </a:lnTo>
                  <a:lnTo>
                    <a:pt x="1223261" y="540312"/>
                  </a:lnTo>
                  <a:lnTo>
                    <a:pt x="1211169" y="579740"/>
                  </a:lnTo>
                  <a:lnTo>
                    <a:pt x="1194619" y="617796"/>
                  </a:lnTo>
                  <a:lnTo>
                    <a:pt x="1173827" y="654318"/>
                  </a:lnTo>
                  <a:lnTo>
                    <a:pt x="1149011" y="689145"/>
                  </a:lnTo>
                  <a:lnTo>
                    <a:pt x="1120389" y="722114"/>
                  </a:lnTo>
                  <a:lnTo>
                    <a:pt x="1088179" y="753065"/>
                  </a:lnTo>
                  <a:lnTo>
                    <a:pt x="1052598" y="781835"/>
                  </a:lnTo>
                  <a:lnTo>
                    <a:pt x="1013863" y="808264"/>
                  </a:lnTo>
                  <a:lnTo>
                    <a:pt x="972194" y="832188"/>
                  </a:lnTo>
                  <a:lnTo>
                    <a:pt x="927806" y="853447"/>
                  </a:lnTo>
                  <a:lnTo>
                    <a:pt x="880918" y="871879"/>
                  </a:lnTo>
                  <a:lnTo>
                    <a:pt x="831748" y="887322"/>
                  </a:lnTo>
                  <a:lnTo>
                    <a:pt x="780513" y="899615"/>
                  </a:lnTo>
                  <a:lnTo>
                    <a:pt x="727431" y="908596"/>
                  </a:lnTo>
                  <a:lnTo>
                    <a:pt x="672720" y="914103"/>
                  </a:lnTo>
                  <a:lnTo>
                    <a:pt x="616597" y="915974"/>
                  </a:lnTo>
                  <a:lnTo>
                    <a:pt x="560474" y="914103"/>
                  </a:lnTo>
                  <a:lnTo>
                    <a:pt x="505763" y="908596"/>
                  </a:lnTo>
                  <a:lnTo>
                    <a:pt x="452681" y="899615"/>
                  </a:lnTo>
                  <a:lnTo>
                    <a:pt x="401446" y="887322"/>
                  </a:lnTo>
                  <a:lnTo>
                    <a:pt x="352276" y="871879"/>
                  </a:lnTo>
                  <a:lnTo>
                    <a:pt x="305388" y="853447"/>
                  </a:lnTo>
                  <a:lnTo>
                    <a:pt x="261001" y="832188"/>
                  </a:lnTo>
                  <a:lnTo>
                    <a:pt x="219331" y="808264"/>
                  </a:lnTo>
                  <a:lnTo>
                    <a:pt x="180597" y="781835"/>
                  </a:lnTo>
                  <a:lnTo>
                    <a:pt x="145015" y="753065"/>
                  </a:lnTo>
                  <a:lnTo>
                    <a:pt x="112805" y="722114"/>
                  </a:lnTo>
                  <a:lnTo>
                    <a:pt x="84183" y="689145"/>
                  </a:lnTo>
                  <a:lnTo>
                    <a:pt x="59367" y="654318"/>
                  </a:lnTo>
                  <a:lnTo>
                    <a:pt x="38575" y="617796"/>
                  </a:lnTo>
                  <a:lnTo>
                    <a:pt x="22025" y="579740"/>
                  </a:lnTo>
                  <a:lnTo>
                    <a:pt x="9934" y="540312"/>
                  </a:lnTo>
                  <a:lnTo>
                    <a:pt x="2519" y="499674"/>
                  </a:lnTo>
                  <a:lnTo>
                    <a:pt x="0" y="457987"/>
                  </a:lnTo>
                  <a:lnTo>
                    <a:pt x="2519" y="416300"/>
                  </a:lnTo>
                  <a:lnTo>
                    <a:pt x="9934" y="375661"/>
                  </a:lnTo>
                  <a:lnTo>
                    <a:pt x="22025" y="336233"/>
                  </a:lnTo>
                  <a:lnTo>
                    <a:pt x="38575" y="298178"/>
                  </a:lnTo>
                  <a:lnTo>
                    <a:pt x="59367" y="261656"/>
                  </a:lnTo>
                  <a:lnTo>
                    <a:pt x="84183" y="226829"/>
                  </a:lnTo>
                  <a:lnTo>
                    <a:pt x="112805" y="193860"/>
                  </a:lnTo>
                  <a:lnTo>
                    <a:pt x="145015" y="162909"/>
                  </a:lnTo>
                  <a:lnTo>
                    <a:pt x="180597" y="134138"/>
                  </a:lnTo>
                  <a:lnTo>
                    <a:pt x="219331" y="107710"/>
                  </a:lnTo>
                  <a:lnTo>
                    <a:pt x="261001" y="83786"/>
                  </a:lnTo>
                  <a:lnTo>
                    <a:pt x="305388" y="62527"/>
                  </a:lnTo>
                  <a:lnTo>
                    <a:pt x="352276" y="44095"/>
                  </a:lnTo>
                  <a:lnTo>
                    <a:pt x="401446" y="28652"/>
                  </a:lnTo>
                  <a:lnTo>
                    <a:pt x="452681" y="16359"/>
                  </a:lnTo>
                  <a:lnTo>
                    <a:pt x="505763" y="7378"/>
                  </a:lnTo>
                  <a:lnTo>
                    <a:pt x="560474" y="1871"/>
                  </a:lnTo>
                  <a:lnTo>
                    <a:pt x="616597" y="0"/>
                  </a:lnTo>
                  <a:lnTo>
                    <a:pt x="672720" y="1871"/>
                  </a:lnTo>
                  <a:lnTo>
                    <a:pt x="727431" y="7378"/>
                  </a:lnTo>
                  <a:lnTo>
                    <a:pt x="780513" y="16359"/>
                  </a:lnTo>
                  <a:lnTo>
                    <a:pt x="831748" y="28652"/>
                  </a:lnTo>
                  <a:lnTo>
                    <a:pt x="880918" y="44095"/>
                  </a:lnTo>
                  <a:lnTo>
                    <a:pt x="927806" y="62527"/>
                  </a:lnTo>
                  <a:lnTo>
                    <a:pt x="972194" y="83786"/>
                  </a:lnTo>
                  <a:lnTo>
                    <a:pt x="1013863" y="107710"/>
                  </a:lnTo>
                  <a:lnTo>
                    <a:pt x="1052598" y="134138"/>
                  </a:lnTo>
                  <a:lnTo>
                    <a:pt x="1088179" y="162909"/>
                  </a:lnTo>
                  <a:lnTo>
                    <a:pt x="1120389" y="193860"/>
                  </a:lnTo>
                  <a:lnTo>
                    <a:pt x="1149011" y="226829"/>
                  </a:lnTo>
                  <a:lnTo>
                    <a:pt x="1173827" y="261656"/>
                  </a:lnTo>
                  <a:lnTo>
                    <a:pt x="1194619" y="298178"/>
                  </a:lnTo>
                  <a:lnTo>
                    <a:pt x="1211169" y="336233"/>
                  </a:lnTo>
                  <a:lnTo>
                    <a:pt x="1223261" y="375661"/>
                  </a:lnTo>
                  <a:lnTo>
                    <a:pt x="1230675" y="416300"/>
                  </a:lnTo>
                  <a:lnTo>
                    <a:pt x="1233195" y="457987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86057" y="1541949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5">
                  <a:moveTo>
                    <a:pt x="616597" y="0"/>
                  </a:moveTo>
                  <a:lnTo>
                    <a:pt x="560474" y="1871"/>
                  </a:lnTo>
                  <a:lnTo>
                    <a:pt x="505763" y="7378"/>
                  </a:lnTo>
                  <a:lnTo>
                    <a:pt x="452681" y="16359"/>
                  </a:lnTo>
                  <a:lnTo>
                    <a:pt x="401446" y="28652"/>
                  </a:lnTo>
                  <a:lnTo>
                    <a:pt x="352276" y="44095"/>
                  </a:lnTo>
                  <a:lnTo>
                    <a:pt x="305388" y="62527"/>
                  </a:lnTo>
                  <a:lnTo>
                    <a:pt x="261001" y="83786"/>
                  </a:lnTo>
                  <a:lnTo>
                    <a:pt x="219331" y="107710"/>
                  </a:lnTo>
                  <a:lnTo>
                    <a:pt x="180597" y="134138"/>
                  </a:lnTo>
                  <a:lnTo>
                    <a:pt x="145015" y="162909"/>
                  </a:lnTo>
                  <a:lnTo>
                    <a:pt x="112805" y="193860"/>
                  </a:lnTo>
                  <a:lnTo>
                    <a:pt x="84183" y="226829"/>
                  </a:lnTo>
                  <a:lnTo>
                    <a:pt x="59367" y="261656"/>
                  </a:lnTo>
                  <a:lnTo>
                    <a:pt x="38575" y="298178"/>
                  </a:lnTo>
                  <a:lnTo>
                    <a:pt x="22025" y="336233"/>
                  </a:lnTo>
                  <a:lnTo>
                    <a:pt x="9934" y="375661"/>
                  </a:lnTo>
                  <a:lnTo>
                    <a:pt x="2519" y="416300"/>
                  </a:lnTo>
                  <a:lnTo>
                    <a:pt x="0" y="457987"/>
                  </a:lnTo>
                  <a:lnTo>
                    <a:pt x="2519" y="499674"/>
                  </a:lnTo>
                  <a:lnTo>
                    <a:pt x="9934" y="540312"/>
                  </a:lnTo>
                  <a:lnTo>
                    <a:pt x="22025" y="579740"/>
                  </a:lnTo>
                  <a:lnTo>
                    <a:pt x="38575" y="617796"/>
                  </a:lnTo>
                  <a:lnTo>
                    <a:pt x="59367" y="654318"/>
                  </a:lnTo>
                  <a:lnTo>
                    <a:pt x="84183" y="689145"/>
                  </a:lnTo>
                  <a:lnTo>
                    <a:pt x="112805" y="722114"/>
                  </a:lnTo>
                  <a:lnTo>
                    <a:pt x="145015" y="753065"/>
                  </a:lnTo>
                  <a:lnTo>
                    <a:pt x="180597" y="781835"/>
                  </a:lnTo>
                  <a:lnTo>
                    <a:pt x="219331" y="808264"/>
                  </a:lnTo>
                  <a:lnTo>
                    <a:pt x="261001" y="832188"/>
                  </a:lnTo>
                  <a:lnTo>
                    <a:pt x="305388" y="853447"/>
                  </a:lnTo>
                  <a:lnTo>
                    <a:pt x="352276" y="871879"/>
                  </a:lnTo>
                  <a:lnTo>
                    <a:pt x="401446" y="887322"/>
                  </a:lnTo>
                  <a:lnTo>
                    <a:pt x="452681" y="899615"/>
                  </a:lnTo>
                  <a:lnTo>
                    <a:pt x="505763" y="908596"/>
                  </a:lnTo>
                  <a:lnTo>
                    <a:pt x="560474" y="914103"/>
                  </a:lnTo>
                  <a:lnTo>
                    <a:pt x="616597" y="915974"/>
                  </a:lnTo>
                  <a:lnTo>
                    <a:pt x="672720" y="914103"/>
                  </a:lnTo>
                  <a:lnTo>
                    <a:pt x="727431" y="908596"/>
                  </a:lnTo>
                  <a:lnTo>
                    <a:pt x="780513" y="899615"/>
                  </a:lnTo>
                  <a:lnTo>
                    <a:pt x="831748" y="887322"/>
                  </a:lnTo>
                  <a:lnTo>
                    <a:pt x="880918" y="871879"/>
                  </a:lnTo>
                  <a:lnTo>
                    <a:pt x="927806" y="853447"/>
                  </a:lnTo>
                  <a:lnTo>
                    <a:pt x="972194" y="832188"/>
                  </a:lnTo>
                  <a:lnTo>
                    <a:pt x="1013863" y="808264"/>
                  </a:lnTo>
                  <a:lnTo>
                    <a:pt x="1052598" y="781835"/>
                  </a:lnTo>
                  <a:lnTo>
                    <a:pt x="1088179" y="753065"/>
                  </a:lnTo>
                  <a:lnTo>
                    <a:pt x="1120389" y="722114"/>
                  </a:lnTo>
                  <a:lnTo>
                    <a:pt x="1149011" y="689145"/>
                  </a:lnTo>
                  <a:lnTo>
                    <a:pt x="1173827" y="654318"/>
                  </a:lnTo>
                  <a:lnTo>
                    <a:pt x="1194619" y="617796"/>
                  </a:lnTo>
                  <a:lnTo>
                    <a:pt x="1211169" y="579740"/>
                  </a:lnTo>
                  <a:lnTo>
                    <a:pt x="1223261" y="540312"/>
                  </a:lnTo>
                  <a:lnTo>
                    <a:pt x="1230675" y="499674"/>
                  </a:lnTo>
                  <a:lnTo>
                    <a:pt x="1233195" y="457987"/>
                  </a:lnTo>
                  <a:lnTo>
                    <a:pt x="1230675" y="416300"/>
                  </a:lnTo>
                  <a:lnTo>
                    <a:pt x="1223261" y="375661"/>
                  </a:lnTo>
                  <a:lnTo>
                    <a:pt x="1211169" y="336233"/>
                  </a:lnTo>
                  <a:lnTo>
                    <a:pt x="1194619" y="298178"/>
                  </a:lnTo>
                  <a:lnTo>
                    <a:pt x="1173827" y="261656"/>
                  </a:lnTo>
                  <a:lnTo>
                    <a:pt x="1149011" y="226829"/>
                  </a:lnTo>
                  <a:lnTo>
                    <a:pt x="1120389" y="193860"/>
                  </a:lnTo>
                  <a:lnTo>
                    <a:pt x="1088179" y="162909"/>
                  </a:lnTo>
                  <a:lnTo>
                    <a:pt x="1052598" y="134138"/>
                  </a:lnTo>
                  <a:lnTo>
                    <a:pt x="1013863" y="107710"/>
                  </a:lnTo>
                  <a:lnTo>
                    <a:pt x="972194" y="83786"/>
                  </a:lnTo>
                  <a:lnTo>
                    <a:pt x="927806" y="62527"/>
                  </a:lnTo>
                  <a:lnTo>
                    <a:pt x="880918" y="44095"/>
                  </a:lnTo>
                  <a:lnTo>
                    <a:pt x="831748" y="28652"/>
                  </a:lnTo>
                  <a:lnTo>
                    <a:pt x="780513" y="16359"/>
                  </a:lnTo>
                  <a:lnTo>
                    <a:pt x="727431" y="7378"/>
                  </a:lnTo>
                  <a:lnTo>
                    <a:pt x="672720" y="1871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86057" y="1541949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5">
                  <a:moveTo>
                    <a:pt x="1233195" y="457987"/>
                  </a:moveTo>
                  <a:lnTo>
                    <a:pt x="1230675" y="499674"/>
                  </a:lnTo>
                  <a:lnTo>
                    <a:pt x="1223261" y="540312"/>
                  </a:lnTo>
                  <a:lnTo>
                    <a:pt x="1211169" y="579740"/>
                  </a:lnTo>
                  <a:lnTo>
                    <a:pt x="1194619" y="617796"/>
                  </a:lnTo>
                  <a:lnTo>
                    <a:pt x="1173827" y="654318"/>
                  </a:lnTo>
                  <a:lnTo>
                    <a:pt x="1149011" y="689145"/>
                  </a:lnTo>
                  <a:lnTo>
                    <a:pt x="1120389" y="722114"/>
                  </a:lnTo>
                  <a:lnTo>
                    <a:pt x="1088179" y="753065"/>
                  </a:lnTo>
                  <a:lnTo>
                    <a:pt x="1052598" y="781835"/>
                  </a:lnTo>
                  <a:lnTo>
                    <a:pt x="1013863" y="808264"/>
                  </a:lnTo>
                  <a:lnTo>
                    <a:pt x="972194" y="832188"/>
                  </a:lnTo>
                  <a:lnTo>
                    <a:pt x="927806" y="853447"/>
                  </a:lnTo>
                  <a:lnTo>
                    <a:pt x="880918" y="871879"/>
                  </a:lnTo>
                  <a:lnTo>
                    <a:pt x="831748" y="887322"/>
                  </a:lnTo>
                  <a:lnTo>
                    <a:pt x="780513" y="899615"/>
                  </a:lnTo>
                  <a:lnTo>
                    <a:pt x="727431" y="908596"/>
                  </a:lnTo>
                  <a:lnTo>
                    <a:pt x="672720" y="914103"/>
                  </a:lnTo>
                  <a:lnTo>
                    <a:pt x="616597" y="915974"/>
                  </a:lnTo>
                  <a:lnTo>
                    <a:pt x="560474" y="914103"/>
                  </a:lnTo>
                  <a:lnTo>
                    <a:pt x="505763" y="908596"/>
                  </a:lnTo>
                  <a:lnTo>
                    <a:pt x="452681" y="899615"/>
                  </a:lnTo>
                  <a:lnTo>
                    <a:pt x="401446" y="887322"/>
                  </a:lnTo>
                  <a:lnTo>
                    <a:pt x="352276" y="871879"/>
                  </a:lnTo>
                  <a:lnTo>
                    <a:pt x="305388" y="853447"/>
                  </a:lnTo>
                  <a:lnTo>
                    <a:pt x="261001" y="832188"/>
                  </a:lnTo>
                  <a:lnTo>
                    <a:pt x="219331" y="808264"/>
                  </a:lnTo>
                  <a:lnTo>
                    <a:pt x="180597" y="781835"/>
                  </a:lnTo>
                  <a:lnTo>
                    <a:pt x="145015" y="753065"/>
                  </a:lnTo>
                  <a:lnTo>
                    <a:pt x="112805" y="722114"/>
                  </a:lnTo>
                  <a:lnTo>
                    <a:pt x="84183" y="689145"/>
                  </a:lnTo>
                  <a:lnTo>
                    <a:pt x="59367" y="654318"/>
                  </a:lnTo>
                  <a:lnTo>
                    <a:pt x="38575" y="617796"/>
                  </a:lnTo>
                  <a:lnTo>
                    <a:pt x="22025" y="579740"/>
                  </a:lnTo>
                  <a:lnTo>
                    <a:pt x="9934" y="540312"/>
                  </a:lnTo>
                  <a:lnTo>
                    <a:pt x="2519" y="499674"/>
                  </a:lnTo>
                  <a:lnTo>
                    <a:pt x="0" y="457987"/>
                  </a:lnTo>
                  <a:lnTo>
                    <a:pt x="2519" y="416300"/>
                  </a:lnTo>
                  <a:lnTo>
                    <a:pt x="9934" y="375661"/>
                  </a:lnTo>
                  <a:lnTo>
                    <a:pt x="22025" y="336233"/>
                  </a:lnTo>
                  <a:lnTo>
                    <a:pt x="38575" y="298178"/>
                  </a:lnTo>
                  <a:lnTo>
                    <a:pt x="59367" y="261656"/>
                  </a:lnTo>
                  <a:lnTo>
                    <a:pt x="84183" y="226829"/>
                  </a:lnTo>
                  <a:lnTo>
                    <a:pt x="112805" y="193860"/>
                  </a:lnTo>
                  <a:lnTo>
                    <a:pt x="145015" y="162909"/>
                  </a:lnTo>
                  <a:lnTo>
                    <a:pt x="180597" y="134138"/>
                  </a:lnTo>
                  <a:lnTo>
                    <a:pt x="219331" y="107710"/>
                  </a:lnTo>
                  <a:lnTo>
                    <a:pt x="261001" y="83786"/>
                  </a:lnTo>
                  <a:lnTo>
                    <a:pt x="305388" y="62527"/>
                  </a:lnTo>
                  <a:lnTo>
                    <a:pt x="352276" y="44095"/>
                  </a:lnTo>
                  <a:lnTo>
                    <a:pt x="401446" y="28652"/>
                  </a:lnTo>
                  <a:lnTo>
                    <a:pt x="452681" y="16359"/>
                  </a:lnTo>
                  <a:lnTo>
                    <a:pt x="505763" y="7378"/>
                  </a:lnTo>
                  <a:lnTo>
                    <a:pt x="560474" y="1871"/>
                  </a:lnTo>
                  <a:lnTo>
                    <a:pt x="616597" y="0"/>
                  </a:lnTo>
                  <a:lnTo>
                    <a:pt x="672720" y="1871"/>
                  </a:lnTo>
                  <a:lnTo>
                    <a:pt x="727431" y="7378"/>
                  </a:lnTo>
                  <a:lnTo>
                    <a:pt x="780513" y="16359"/>
                  </a:lnTo>
                  <a:lnTo>
                    <a:pt x="831748" y="28652"/>
                  </a:lnTo>
                  <a:lnTo>
                    <a:pt x="880918" y="44095"/>
                  </a:lnTo>
                  <a:lnTo>
                    <a:pt x="927806" y="62527"/>
                  </a:lnTo>
                  <a:lnTo>
                    <a:pt x="972194" y="83786"/>
                  </a:lnTo>
                  <a:lnTo>
                    <a:pt x="1013863" y="107710"/>
                  </a:lnTo>
                  <a:lnTo>
                    <a:pt x="1052598" y="134138"/>
                  </a:lnTo>
                  <a:lnTo>
                    <a:pt x="1088179" y="162909"/>
                  </a:lnTo>
                  <a:lnTo>
                    <a:pt x="1120389" y="193860"/>
                  </a:lnTo>
                  <a:lnTo>
                    <a:pt x="1149011" y="226829"/>
                  </a:lnTo>
                  <a:lnTo>
                    <a:pt x="1173827" y="261656"/>
                  </a:lnTo>
                  <a:lnTo>
                    <a:pt x="1194619" y="298178"/>
                  </a:lnTo>
                  <a:lnTo>
                    <a:pt x="1211169" y="336233"/>
                  </a:lnTo>
                  <a:lnTo>
                    <a:pt x="1223261" y="375661"/>
                  </a:lnTo>
                  <a:lnTo>
                    <a:pt x="1230675" y="416300"/>
                  </a:lnTo>
                  <a:lnTo>
                    <a:pt x="1233195" y="457987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86057" y="2707571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4">
                  <a:moveTo>
                    <a:pt x="616597" y="0"/>
                  </a:moveTo>
                  <a:lnTo>
                    <a:pt x="560474" y="1871"/>
                  </a:lnTo>
                  <a:lnTo>
                    <a:pt x="505763" y="7378"/>
                  </a:lnTo>
                  <a:lnTo>
                    <a:pt x="452681" y="16359"/>
                  </a:lnTo>
                  <a:lnTo>
                    <a:pt x="401446" y="28652"/>
                  </a:lnTo>
                  <a:lnTo>
                    <a:pt x="352276" y="44095"/>
                  </a:lnTo>
                  <a:lnTo>
                    <a:pt x="305388" y="62527"/>
                  </a:lnTo>
                  <a:lnTo>
                    <a:pt x="261001" y="83786"/>
                  </a:lnTo>
                  <a:lnTo>
                    <a:pt x="219331" y="107710"/>
                  </a:lnTo>
                  <a:lnTo>
                    <a:pt x="180597" y="134138"/>
                  </a:lnTo>
                  <a:lnTo>
                    <a:pt x="145015" y="162909"/>
                  </a:lnTo>
                  <a:lnTo>
                    <a:pt x="112805" y="193860"/>
                  </a:lnTo>
                  <a:lnTo>
                    <a:pt x="84183" y="226829"/>
                  </a:lnTo>
                  <a:lnTo>
                    <a:pt x="59367" y="261656"/>
                  </a:lnTo>
                  <a:lnTo>
                    <a:pt x="38575" y="298178"/>
                  </a:lnTo>
                  <a:lnTo>
                    <a:pt x="22025" y="336233"/>
                  </a:lnTo>
                  <a:lnTo>
                    <a:pt x="9934" y="375661"/>
                  </a:lnTo>
                  <a:lnTo>
                    <a:pt x="2519" y="416300"/>
                  </a:lnTo>
                  <a:lnTo>
                    <a:pt x="0" y="457987"/>
                  </a:lnTo>
                  <a:lnTo>
                    <a:pt x="2519" y="499674"/>
                  </a:lnTo>
                  <a:lnTo>
                    <a:pt x="9934" y="540312"/>
                  </a:lnTo>
                  <a:lnTo>
                    <a:pt x="22025" y="579740"/>
                  </a:lnTo>
                  <a:lnTo>
                    <a:pt x="38575" y="617796"/>
                  </a:lnTo>
                  <a:lnTo>
                    <a:pt x="59367" y="654318"/>
                  </a:lnTo>
                  <a:lnTo>
                    <a:pt x="84183" y="689145"/>
                  </a:lnTo>
                  <a:lnTo>
                    <a:pt x="112805" y="722114"/>
                  </a:lnTo>
                  <a:lnTo>
                    <a:pt x="145015" y="753065"/>
                  </a:lnTo>
                  <a:lnTo>
                    <a:pt x="180597" y="781835"/>
                  </a:lnTo>
                  <a:lnTo>
                    <a:pt x="219331" y="808264"/>
                  </a:lnTo>
                  <a:lnTo>
                    <a:pt x="261001" y="832188"/>
                  </a:lnTo>
                  <a:lnTo>
                    <a:pt x="305388" y="853447"/>
                  </a:lnTo>
                  <a:lnTo>
                    <a:pt x="352276" y="871879"/>
                  </a:lnTo>
                  <a:lnTo>
                    <a:pt x="401446" y="887322"/>
                  </a:lnTo>
                  <a:lnTo>
                    <a:pt x="452681" y="899615"/>
                  </a:lnTo>
                  <a:lnTo>
                    <a:pt x="505763" y="908596"/>
                  </a:lnTo>
                  <a:lnTo>
                    <a:pt x="560474" y="914103"/>
                  </a:lnTo>
                  <a:lnTo>
                    <a:pt x="616597" y="915974"/>
                  </a:lnTo>
                  <a:lnTo>
                    <a:pt x="672720" y="914103"/>
                  </a:lnTo>
                  <a:lnTo>
                    <a:pt x="727431" y="908596"/>
                  </a:lnTo>
                  <a:lnTo>
                    <a:pt x="780513" y="899615"/>
                  </a:lnTo>
                  <a:lnTo>
                    <a:pt x="831748" y="887322"/>
                  </a:lnTo>
                  <a:lnTo>
                    <a:pt x="880918" y="871879"/>
                  </a:lnTo>
                  <a:lnTo>
                    <a:pt x="927806" y="853447"/>
                  </a:lnTo>
                  <a:lnTo>
                    <a:pt x="972194" y="832188"/>
                  </a:lnTo>
                  <a:lnTo>
                    <a:pt x="1013863" y="808264"/>
                  </a:lnTo>
                  <a:lnTo>
                    <a:pt x="1052598" y="781835"/>
                  </a:lnTo>
                  <a:lnTo>
                    <a:pt x="1088179" y="753065"/>
                  </a:lnTo>
                  <a:lnTo>
                    <a:pt x="1120389" y="722114"/>
                  </a:lnTo>
                  <a:lnTo>
                    <a:pt x="1149011" y="689145"/>
                  </a:lnTo>
                  <a:lnTo>
                    <a:pt x="1173827" y="654318"/>
                  </a:lnTo>
                  <a:lnTo>
                    <a:pt x="1194619" y="617796"/>
                  </a:lnTo>
                  <a:lnTo>
                    <a:pt x="1211169" y="579740"/>
                  </a:lnTo>
                  <a:lnTo>
                    <a:pt x="1223261" y="540312"/>
                  </a:lnTo>
                  <a:lnTo>
                    <a:pt x="1230675" y="499674"/>
                  </a:lnTo>
                  <a:lnTo>
                    <a:pt x="1233195" y="457987"/>
                  </a:lnTo>
                  <a:lnTo>
                    <a:pt x="1230675" y="416300"/>
                  </a:lnTo>
                  <a:lnTo>
                    <a:pt x="1223261" y="375661"/>
                  </a:lnTo>
                  <a:lnTo>
                    <a:pt x="1211169" y="336233"/>
                  </a:lnTo>
                  <a:lnTo>
                    <a:pt x="1194619" y="298178"/>
                  </a:lnTo>
                  <a:lnTo>
                    <a:pt x="1173827" y="261656"/>
                  </a:lnTo>
                  <a:lnTo>
                    <a:pt x="1149011" y="226829"/>
                  </a:lnTo>
                  <a:lnTo>
                    <a:pt x="1120389" y="193860"/>
                  </a:lnTo>
                  <a:lnTo>
                    <a:pt x="1088179" y="162909"/>
                  </a:lnTo>
                  <a:lnTo>
                    <a:pt x="1052598" y="134138"/>
                  </a:lnTo>
                  <a:lnTo>
                    <a:pt x="1013863" y="107710"/>
                  </a:lnTo>
                  <a:lnTo>
                    <a:pt x="972194" y="83786"/>
                  </a:lnTo>
                  <a:lnTo>
                    <a:pt x="927806" y="62527"/>
                  </a:lnTo>
                  <a:lnTo>
                    <a:pt x="880918" y="44095"/>
                  </a:lnTo>
                  <a:lnTo>
                    <a:pt x="831748" y="28652"/>
                  </a:lnTo>
                  <a:lnTo>
                    <a:pt x="780513" y="16359"/>
                  </a:lnTo>
                  <a:lnTo>
                    <a:pt x="727431" y="7378"/>
                  </a:lnTo>
                  <a:lnTo>
                    <a:pt x="672720" y="1871"/>
                  </a:lnTo>
                  <a:lnTo>
                    <a:pt x="616597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86057" y="2707571"/>
              <a:ext cx="1233805" cy="916305"/>
            </a:xfrm>
            <a:custGeom>
              <a:avLst/>
              <a:gdLst/>
              <a:ahLst/>
              <a:cxnLst/>
              <a:rect l="l" t="t" r="r" b="b"/>
              <a:pathLst>
                <a:path w="1233804" h="916304">
                  <a:moveTo>
                    <a:pt x="1233195" y="457987"/>
                  </a:moveTo>
                  <a:lnTo>
                    <a:pt x="1230675" y="499674"/>
                  </a:lnTo>
                  <a:lnTo>
                    <a:pt x="1223261" y="540312"/>
                  </a:lnTo>
                  <a:lnTo>
                    <a:pt x="1211169" y="579740"/>
                  </a:lnTo>
                  <a:lnTo>
                    <a:pt x="1194619" y="617796"/>
                  </a:lnTo>
                  <a:lnTo>
                    <a:pt x="1173827" y="654318"/>
                  </a:lnTo>
                  <a:lnTo>
                    <a:pt x="1149011" y="689145"/>
                  </a:lnTo>
                  <a:lnTo>
                    <a:pt x="1120389" y="722114"/>
                  </a:lnTo>
                  <a:lnTo>
                    <a:pt x="1088179" y="753065"/>
                  </a:lnTo>
                  <a:lnTo>
                    <a:pt x="1052598" y="781835"/>
                  </a:lnTo>
                  <a:lnTo>
                    <a:pt x="1013863" y="808264"/>
                  </a:lnTo>
                  <a:lnTo>
                    <a:pt x="972194" y="832188"/>
                  </a:lnTo>
                  <a:lnTo>
                    <a:pt x="927806" y="853447"/>
                  </a:lnTo>
                  <a:lnTo>
                    <a:pt x="880918" y="871879"/>
                  </a:lnTo>
                  <a:lnTo>
                    <a:pt x="831748" y="887322"/>
                  </a:lnTo>
                  <a:lnTo>
                    <a:pt x="780513" y="899615"/>
                  </a:lnTo>
                  <a:lnTo>
                    <a:pt x="727431" y="908596"/>
                  </a:lnTo>
                  <a:lnTo>
                    <a:pt x="672720" y="914103"/>
                  </a:lnTo>
                  <a:lnTo>
                    <a:pt x="616597" y="915974"/>
                  </a:lnTo>
                  <a:lnTo>
                    <a:pt x="560474" y="914103"/>
                  </a:lnTo>
                  <a:lnTo>
                    <a:pt x="505763" y="908596"/>
                  </a:lnTo>
                  <a:lnTo>
                    <a:pt x="452681" y="899615"/>
                  </a:lnTo>
                  <a:lnTo>
                    <a:pt x="401446" y="887322"/>
                  </a:lnTo>
                  <a:lnTo>
                    <a:pt x="352276" y="871879"/>
                  </a:lnTo>
                  <a:lnTo>
                    <a:pt x="305388" y="853447"/>
                  </a:lnTo>
                  <a:lnTo>
                    <a:pt x="261001" y="832188"/>
                  </a:lnTo>
                  <a:lnTo>
                    <a:pt x="219331" y="808264"/>
                  </a:lnTo>
                  <a:lnTo>
                    <a:pt x="180597" y="781835"/>
                  </a:lnTo>
                  <a:lnTo>
                    <a:pt x="145015" y="753065"/>
                  </a:lnTo>
                  <a:lnTo>
                    <a:pt x="112805" y="722114"/>
                  </a:lnTo>
                  <a:lnTo>
                    <a:pt x="84183" y="689145"/>
                  </a:lnTo>
                  <a:lnTo>
                    <a:pt x="59367" y="654318"/>
                  </a:lnTo>
                  <a:lnTo>
                    <a:pt x="38575" y="617796"/>
                  </a:lnTo>
                  <a:lnTo>
                    <a:pt x="22025" y="579740"/>
                  </a:lnTo>
                  <a:lnTo>
                    <a:pt x="9934" y="540312"/>
                  </a:lnTo>
                  <a:lnTo>
                    <a:pt x="2519" y="499674"/>
                  </a:lnTo>
                  <a:lnTo>
                    <a:pt x="0" y="457987"/>
                  </a:lnTo>
                  <a:lnTo>
                    <a:pt x="2519" y="416300"/>
                  </a:lnTo>
                  <a:lnTo>
                    <a:pt x="9934" y="375661"/>
                  </a:lnTo>
                  <a:lnTo>
                    <a:pt x="22025" y="336233"/>
                  </a:lnTo>
                  <a:lnTo>
                    <a:pt x="38575" y="298178"/>
                  </a:lnTo>
                  <a:lnTo>
                    <a:pt x="59367" y="261656"/>
                  </a:lnTo>
                  <a:lnTo>
                    <a:pt x="84183" y="226829"/>
                  </a:lnTo>
                  <a:lnTo>
                    <a:pt x="112805" y="193860"/>
                  </a:lnTo>
                  <a:lnTo>
                    <a:pt x="145015" y="162909"/>
                  </a:lnTo>
                  <a:lnTo>
                    <a:pt x="180597" y="134138"/>
                  </a:lnTo>
                  <a:lnTo>
                    <a:pt x="219331" y="107710"/>
                  </a:lnTo>
                  <a:lnTo>
                    <a:pt x="261001" y="83786"/>
                  </a:lnTo>
                  <a:lnTo>
                    <a:pt x="305388" y="62527"/>
                  </a:lnTo>
                  <a:lnTo>
                    <a:pt x="352276" y="44095"/>
                  </a:lnTo>
                  <a:lnTo>
                    <a:pt x="401446" y="28652"/>
                  </a:lnTo>
                  <a:lnTo>
                    <a:pt x="452681" y="16359"/>
                  </a:lnTo>
                  <a:lnTo>
                    <a:pt x="505763" y="7378"/>
                  </a:lnTo>
                  <a:lnTo>
                    <a:pt x="560474" y="1871"/>
                  </a:lnTo>
                  <a:lnTo>
                    <a:pt x="616597" y="0"/>
                  </a:lnTo>
                  <a:lnTo>
                    <a:pt x="672720" y="1871"/>
                  </a:lnTo>
                  <a:lnTo>
                    <a:pt x="727431" y="7378"/>
                  </a:lnTo>
                  <a:lnTo>
                    <a:pt x="780513" y="16359"/>
                  </a:lnTo>
                  <a:lnTo>
                    <a:pt x="831748" y="28652"/>
                  </a:lnTo>
                  <a:lnTo>
                    <a:pt x="880918" y="44095"/>
                  </a:lnTo>
                  <a:lnTo>
                    <a:pt x="927806" y="62527"/>
                  </a:lnTo>
                  <a:lnTo>
                    <a:pt x="972194" y="83786"/>
                  </a:lnTo>
                  <a:lnTo>
                    <a:pt x="1013863" y="107710"/>
                  </a:lnTo>
                  <a:lnTo>
                    <a:pt x="1052598" y="134138"/>
                  </a:lnTo>
                  <a:lnTo>
                    <a:pt x="1088179" y="162909"/>
                  </a:lnTo>
                  <a:lnTo>
                    <a:pt x="1120389" y="193860"/>
                  </a:lnTo>
                  <a:lnTo>
                    <a:pt x="1149011" y="226829"/>
                  </a:lnTo>
                  <a:lnTo>
                    <a:pt x="1173827" y="261656"/>
                  </a:lnTo>
                  <a:lnTo>
                    <a:pt x="1194619" y="298178"/>
                  </a:lnTo>
                  <a:lnTo>
                    <a:pt x="1211169" y="336233"/>
                  </a:lnTo>
                  <a:lnTo>
                    <a:pt x="1223261" y="375661"/>
                  </a:lnTo>
                  <a:lnTo>
                    <a:pt x="1230675" y="416300"/>
                  </a:lnTo>
                  <a:lnTo>
                    <a:pt x="1233195" y="457987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9767" y="3852792"/>
              <a:ext cx="4949951" cy="129160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528431" y="4293910"/>
              <a:ext cx="4087495" cy="525780"/>
            </a:xfrm>
            <a:custGeom>
              <a:avLst/>
              <a:gdLst/>
              <a:ahLst/>
              <a:cxnLst/>
              <a:rect l="l" t="t" r="r" b="b"/>
              <a:pathLst>
                <a:path w="4087495" h="525779">
                  <a:moveTo>
                    <a:pt x="4028440" y="0"/>
                  </a:moveTo>
                  <a:lnTo>
                    <a:pt x="58686" y="0"/>
                  </a:lnTo>
                  <a:lnTo>
                    <a:pt x="35902" y="4629"/>
                  </a:lnTo>
                  <a:lnTo>
                    <a:pt x="17241" y="17237"/>
                  </a:lnTo>
                  <a:lnTo>
                    <a:pt x="4631" y="35897"/>
                  </a:lnTo>
                  <a:lnTo>
                    <a:pt x="0" y="58686"/>
                  </a:lnTo>
                  <a:lnTo>
                    <a:pt x="0" y="466572"/>
                  </a:lnTo>
                  <a:lnTo>
                    <a:pt x="4631" y="489363"/>
                  </a:lnTo>
                  <a:lnTo>
                    <a:pt x="17241" y="508028"/>
                  </a:lnTo>
                  <a:lnTo>
                    <a:pt x="35902" y="520640"/>
                  </a:lnTo>
                  <a:lnTo>
                    <a:pt x="58686" y="525272"/>
                  </a:lnTo>
                  <a:lnTo>
                    <a:pt x="4028440" y="525272"/>
                  </a:lnTo>
                  <a:lnTo>
                    <a:pt x="4051231" y="520640"/>
                  </a:lnTo>
                  <a:lnTo>
                    <a:pt x="4069895" y="508028"/>
                  </a:lnTo>
                  <a:lnTo>
                    <a:pt x="4082507" y="489363"/>
                  </a:lnTo>
                  <a:lnTo>
                    <a:pt x="4087139" y="466572"/>
                  </a:lnTo>
                  <a:lnTo>
                    <a:pt x="4087139" y="58686"/>
                  </a:lnTo>
                  <a:lnTo>
                    <a:pt x="4082507" y="35897"/>
                  </a:lnTo>
                  <a:lnTo>
                    <a:pt x="4069895" y="17237"/>
                  </a:lnTo>
                  <a:lnTo>
                    <a:pt x="4051231" y="4629"/>
                  </a:lnTo>
                  <a:lnTo>
                    <a:pt x="4028440" y="0"/>
                  </a:lnTo>
                  <a:close/>
                </a:path>
              </a:pathLst>
            </a:custGeom>
            <a:solidFill>
              <a:srgbClr val="FC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877120" y="4456109"/>
            <a:ext cx="3519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Cambio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a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insulina</a:t>
            </a:r>
            <a:r>
              <a:rPr sz="1200" b="1" spc="-20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basal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de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dirty="0">
                <a:solidFill>
                  <a:srgbClr val="FFFFFF"/>
                </a:solidFill>
                <a:latin typeface="Open Sans"/>
                <a:cs typeface="Open Sans"/>
              </a:rPr>
              <a:t>última</a:t>
            </a:r>
            <a:r>
              <a:rPr sz="1200" b="1" spc="-1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Open Sans"/>
                <a:cs typeface="Open Sans"/>
              </a:rPr>
              <a:t>generación.</a:t>
            </a:r>
            <a:endParaRPr sz="1200">
              <a:latin typeface="Open Sans"/>
              <a:cs typeface="Open San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09224" y="4510951"/>
            <a:ext cx="111213" cy="111226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9" name="object 98">
            <a:extLst>
              <a:ext uri="{FF2B5EF4-FFF2-40B4-BE49-F238E27FC236}">
                <a16:creationId xmlns:a16="http://schemas.microsoft.com/office/drawing/2014/main" id="{7F3431F0-3988-57EA-EA31-B5F20195D5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891" y="1924069"/>
            <a:ext cx="3963670" cy="1198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700" spc="-370" dirty="0">
                <a:solidFill>
                  <a:srgbClr val="FFFFFF"/>
                </a:solidFill>
              </a:rPr>
              <a:t>GRACIAS</a:t>
            </a:r>
            <a:endParaRPr sz="7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 txBox="1"/>
          <p:nvPr/>
        </p:nvSpPr>
        <p:spPr>
          <a:xfrm>
            <a:off x="4961867" y="471884"/>
            <a:ext cx="3211195" cy="179260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35915" algn="l"/>
              </a:tabLst>
            </a:pPr>
            <a:r>
              <a:rPr sz="2175" b="1" spc="-37" baseline="1915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02.</a:t>
            </a:r>
            <a:r>
              <a:rPr sz="2175" b="1" baseline="1915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	</a:t>
            </a:r>
            <a:r>
              <a:rPr sz="1400" b="1" dirty="0">
                <a:solidFill>
                  <a:srgbClr val="445565"/>
                </a:solidFill>
                <a:latin typeface="Open Sans"/>
                <a:cs typeface="Open Sans"/>
              </a:rPr>
              <a:t>ELEVADA</a:t>
            </a:r>
            <a:r>
              <a:rPr sz="1400" b="1" spc="-30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45565"/>
                </a:solidFill>
                <a:latin typeface="Open Sans"/>
                <a:cs typeface="Open Sans"/>
              </a:rPr>
              <a:t>VARIABILIDAD</a:t>
            </a:r>
            <a:r>
              <a:rPr sz="1400" b="1" spc="-105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45565"/>
                </a:solidFill>
                <a:latin typeface="OpenSans-SemiBold"/>
                <a:cs typeface="OpenSans-SemiBold"/>
              </a:rPr>
              <a:t>(CV&gt;36%)</a:t>
            </a:r>
            <a:endParaRPr sz="1000" dirty="0">
              <a:latin typeface="OpenSans-SemiBold"/>
              <a:cs typeface="OpenSans-SemiBold"/>
            </a:endParaRPr>
          </a:p>
          <a:p>
            <a:pPr marL="532765">
              <a:lnSpc>
                <a:spcPct val="100000"/>
              </a:lnSpc>
              <a:spcBef>
                <a:spcPts val="459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Horarios e ingestas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variables.</a:t>
            </a:r>
            <a:endParaRPr sz="900" dirty="0">
              <a:latin typeface="Open Sans"/>
              <a:cs typeface="Open Sans"/>
            </a:endParaRPr>
          </a:p>
          <a:p>
            <a:pPr marL="532765" marR="5080">
              <a:lnSpc>
                <a:spcPct val="120300"/>
              </a:lnSpc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Actividad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física variable en intensidad y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momento.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Inadecuada técnica de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inyección.</a:t>
            </a:r>
            <a:endParaRPr sz="900" dirty="0">
              <a:latin typeface="Open Sans"/>
              <a:cs typeface="Open Sans"/>
            </a:endParaRPr>
          </a:p>
          <a:p>
            <a:pPr marL="532765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Omisión de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dosis.</a:t>
            </a:r>
            <a:endParaRPr sz="900" dirty="0">
              <a:latin typeface="Open Sans"/>
              <a:cs typeface="Open Sans"/>
            </a:endParaRPr>
          </a:p>
          <a:p>
            <a:pPr marL="532765" marR="901700">
              <a:lnSpc>
                <a:spcPct val="120300"/>
              </a:lnSpc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Ingestas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intermedias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sin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insulina. Lipodistroﬁas.</a:t>
            </a:r>
            <a:endParaRPr sz="9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tabLst>
                <a:tab pos="335915" algn="l"/>
              </a:tabLst>
            </a:pPr>
            <a:r>
              <a:rPr sz="1450" b="1" spc="65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0</a:t>
            </a:r>
            <a:r>
              <a:rPr lang="es-ES" sz="1450" b="1" spc="65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3</a:t>
            </a:r>
            <a:r>
              <a:rPr sz="1450" b="1" spc="135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.</a:t>
            </a:r>
            <a:r>
              <a:rPr sz="1450" b="1" dirty="0">
                <a:solidFill>
                  <a:srgbClr val="FFFFFF"/>
                </a:solidFill>
                <a:latin typeface="Acumin Pro ExtraCondensed"/>
                <a:cs typeface="Acumin Pro ExtraCondensed"/>
              </a:rPr>
              <a:t>	</a:t>
            </a:r>
            <a:r>
              <a:rPr sz="1400" b="1" spc="-10" dirty="0">
                <a:solidFill>
                  <a:srgbClr val="445565"/>
                </a:solidFill>
                <a:latin typeface="Open Sans"/>
                <a:cs typeface="Open Sans"/>
              </a:rPr>
              <a:t>HIPERGLUCEMIA</a:t>
            </a:r>
            <a:r>
              <a:rPr sz="1400" b="1" spc="-45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45565"/>
                </a:solidFill>
                <a:latin typeface="OpenSans-SemiBold"/>
                <a:cs typeface="OpenSans-SemiBold"/>
              </a:rPr>
              <a:t>(TAR&gt;OBJETIVOS)</a:t>
            </a:r>
            <a:endParaRPr sz="1000" dirty="0">
              <a:latin typeface="OpenSans-SemiBold"/>
              <a:cs typeface="OpenSans-SemiBold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8852769" y="196682"/>
            <a:ext cx="91440" cy="81280"/>
          </a:xfrm>
          <a:custGeom>
            <a:avLst/>
            <a:gdLst/>
            <a:ahLst/>
            <a:cxnLst/>
            <a:rect l="l" t="t" r="r" b="b"/>
            <a:pathLst>
              <a:path w="91440" h="81279">
                <a:moveTo>
                  <a:pt x="45847" y="0"/>
                </a:moveTo>
                <a:lnTo>
                  <a:pt x="0" y="42849"/>
                </a:lnTo>
                <a:lnTo>
                  <a:pt x="10934" y="42849"/>
                </a:lnTo>
                <a:lnTo>
                  <a:pt x="10934" y="80746"/>
                </a:lnTo>
                <a:lnTo>
                  <a:pt x="34277" y="80746"/>
                </a:lnTo>
                <a:lnTo>
                  <a:pt x="34277" y="60261"/>
                </a:lnTo>
                <a:lnTo>
                  <a:pt x="39598" y="54940"/>
                </a:lnTo>
                <a:lnTo>
                  <a:pt x="52603" y="54940"/>
                </a:lnTo>
                <a:lnTo>
                  <a:pt x="57924" y="60261"/>
                </a:lnTo>
                <a:lnTo>
                  <a:pt x="57924" y="80746"/>
                </a:lnTo>
                <a:lnTo>
                  <a:pt x="80378" y="80746"/>
                </a:lnTo>
                <a:lnTo>
                  <a:pt x="80378" y="42849"/>
                </a:lnTo>
                <a:lnTo>
                  <a:pt x="91313" y="42849"/>
                </a:lnTo>
                <a:lnTo>
                  <a:pt x="74574" y="27089"/>
                </a:lnTo>
                <a:lnTo>
                  <a:pt x="74574" y="7759"/>
                </a:lnTo>
                <a:lnTo>
                  <a:pt x="63385" y="7759"/>
                </a:lnTo>
                <a:lnTo>
                  <a:pt x="63385" y="16535"/>
                </a:lnTo>
                <a:lnTo>
                  <a:pt x="45847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58250" y="1067219"/>
            <a:ext cx="80645" cy="82550"/>
          </a:xfrm>
          <a:custGeom>
            <a:avLst/>
            <a:gdLst/>
            <a:ahLst/>
            <a:cxnLst/>
            <a:rect l="l" t="t" r="r" b="b"/>
            <a:pathLst>
              <a:path w="80645" h="82550">
                <a:moveTo>
                  <a:pt x="62572" y="40855"/>
                </a:moveTo>
                <a:lnTo>
                  <a:pt x="27762" y="12293"/>
                </a:lnTo>
                <a:lnTo>
                  <a:pt x="27533" y="12268"/>
                </a:lnTo>
                <a:lnTo>
                  <a:pt x="27139" y="12458"/>
                </a:lnTo>
                <a:lnTo>
                  <a:pt x="27012" y="12649"/>
                </a:lnTo>
                <a:lnTo>
                  <a:pt x="26924" y="28257"/>
                </a:lnTo>
                <a:lnTo>
                  <a:pt x="26568" y="28638"/>
                </a:lnTo>
                <a:lnTo>
                  <a:pt x="25463" y="28689"/>
                </a:lnTo>
                <a:lnTo>
                  <a:pt x="825" y="28689"/>
                </a:lnTo>
                <a:lnTo>
                  <a:pt x="355" y="28981"/>
                </a:lnTo>
                <a:lnTo>
                  <a:pt x="88" y="29451"/>
                </a:lnTo>
                <a:lnTo>
                  <a:pt x="0" y="52717"/>
                </a:lnTo>
                <a:lnTo>
                  <a:pt x="355" y="53378"/>
                </a:lnTo>
                <a:lnTo>
                  <a:pt x="825" y="53670"/>
                </a:lnTo>
                <a:lnTo>
                  <a:pt x="25463" y="53670"/>
                </a:lnTo>
                <a:lnTo>
                  <a:pt x="26568" y="53721"/>
                </a:lnTo>
                <a:lnTo>
                  <a:pt x="26924" y="54102"/>
                </a:lnTo>
                <a:lnTo>
                  <a:pt x="27012" y="69710"/>
                </a:lnTo>
                <a:lnTo>
                  <a:pt x="27139" y="69900"/>
                </a:lnTo>
                <a:lnTo>
                  <a:pt x="27533" y="70091"/>
                </a:lnTo>
                <a:lnTo>
                  <a:pt x="27762" y="70065"/>
                </a:lnTo>
                <a:lnTo>
                  <a:pt x="62572" y="41503"/>
                </a:lnTo>
                <a:lnTo>
                  <a:pt x="62572" y="40855"/>
                </a:lnTo>
                <a:close/>
              </a:path>
              <a:path w="80645" h="82550">
                <a:moveTo>
                  <a:pt x="80429" y="787"/>
                </a:moveTo>
                <a:lnTo>
                  <a:pt x="79641" y="0"/>
                </a:lnTo>
                <a:lnTo>
                  <a:pt x="58178" y="0"/>
                </a:lnTo>
                <a:lnTo>
                  <a:pt x="57404" y="787"/>
                </a:lnTo>
                <a:lnTo>
                  <a:pt x="57404" y="9804"/>
                </a:lnTo>
                <a:lnTo>
                  <a:pt x="58178" y="10579"/>
                </a:lnTo>
                <a:lnTo>
                  <a:pt x="69850" y="10579"/>
                </a:lnTo>
                <a:lnTo>
                  <a:pt x="69850" y="71767"/>
                </a:lnTo>
                <a:lnTo>
                  <a:pt x="58178" y="71767"/>
                </a:lnTo>
                <a:lnTo>
                  <a:pt x="57404" y="72542"/>
                </a:lnTo>
                <a:lnTo>
                  <a:pt x="57404" y="81559"/>
                </a:lnTo>
                <a:lnTo>
                  <a:pt x="58178" y="82334"/>
                </a:lnTo>
                <a:lnTo>
                  <a:pt x="79641" y="82334"/>
                </a:lnTo>
                <a:lnTo>
                  <a:pt x="80429" y="81559"/>
                </a:lnTo>
                <a:lnTo>
                  <a:pt x="80429" y="787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68777" y="624361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59">
                <a:moveTo>
                  <a:pt x="5943" y="0"/>
                </a:moveTo>
                <a:lnTo>
                  <a:pt x="88" y="3733"/>
                </a:lnTo>
                <a:lnTo>
                  <a:pt x="0" y="94843"/>
                </a:lnTo>
                <a:lnTo>
                  <a:pt x="5905" y="98666"/>
                </a:lnTo>
                <a:lnTo>
                  <a:pt x="10845" y="95643"/>
                </a:lnTo>
                <a:lnTo>
                  <a:pt x="81191" y="52603"/>
                </a:lnTo>
                <a:lnTo>
                  <a:pt x="81191" y="46037"/>
                </a:lnTo>
                <a:lnTo>
                  <a:pt x="5943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5153" y="843651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59">
                <a:moveTo>
                  <a:pt x="75247" y="0"/>
                </a:moveTo>
                <a:lnTo>
                  <a:pt x="0" y="46037"/>
                </a:lnTo>
                <a:lnTo>
                  <a:pt x="0" y="52603"/>
                </a:lnTo>
                <a:lnTo>
                  <a:pt x="70345" y="95643"/>
                </a:lnTo>
                <a:lnTo>
                  <a:pt x="75285" y="98666"/>
                </a:lnTo>
                <a:lnTo>
                  <a:pt x="81191" y="94843"/>
                </a:lnTo>
                <a:lnTo>
                  <a:pt x="81102" y="3733"/>
                </a:lnTo>
                <a:lnTo>
                  <a:pt x="75247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7" name="object 7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4896" y="4956190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009E91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44023" y="529713"/>
            <a:ext cx="19526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SITUACIONES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768159" y="979081"/>
            <a:ext cx="998855" cy="59690"/>
            <a:chOff x="768159" y="979081"/>
            <a:chExt cx="998855" cy="59690"/>
          </a:xfrm>
        </p:grpSpPr>
        <p:sp>
          <p:nvSpPr>
            <p:cNvPr id="18" name="object 18"/>
            <p:cNvSpPr/>
            <p:nvPr/>
          </p:nvSpPr>
          <p:spPr>
            <a:xfrm>
              <a:off x="768159" y="97908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0505" y="97908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4147" y="979081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67238" y="629140"/>
            <a:ext cx="9525" cy="4206875"/>
            <a:chOff x="4567238" y="629140"/>
            <a:chExt cx="9525" cy="4206875"/>
          </a:xfrm>
        </p:grpSpPr>
        <p:sp>
          <p:nvSpPr>
            <p:cNvPr id="22" name="object 22"/>
            <p:cNvSpPr/>
            <p:nvPr/>
          </p:nvSpPr>
          <p:spPr>
            <a:xfrm>
              <a:off x="4572001" y="629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700"/>
                  </a:lnTo>
                </a:path>
              </a:pathLst>
            </a:custGeom>
            <a:ln w="9525">
              <a:solidFill>
                <a:srgbClr val="439F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2001" y="667184"/>
              <a:ext cx="0" cy="4143375"/>
            </a:xfrm>
            <a:custGeom>
              <a:avLst/>
              <a:gdLst/>
              <a:ahLst/>
              <a:cxnLst/>
              <a:rect l="l" t="t" r="r" b="b"/>
              <a:pathLst>
                <a:path h="4143375">
                  <a:moveTo>
                    <a:pt x="0" y="0"/>
                  </a:moveTo>
                  <a:lnTo>
                    <a:pt x="0" y="4142968"/>
                  </a:lnTo>
                </a:path>
              </a:pathLst>
            </a:custGeom>
            <a:ln w="9525">
              <a:solidFill>
                <a:srgbClr val="439F95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2001" y="482282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0"/>
                  </a:moveTo>
                  <a:lnTo>
                    <a:pt x="0" y="12699"/>
                  </a:lnTo>
                </a:path>
              </a:pathLst>
            </a:custGeom>
            <a:ln w="9525">
              <a:solidFill>
                <a:srgbClr val="439F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01316" y="1524030"/>
            <a:ext cx="25723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445565"/>
                </a:solidFill>
                <a:latin typeface="Open Sans"/>
                <a:cs typeface="Open Sans"/>
              </a:rPr>
              <a:t>HIPOGLUCEMIAS</a:t>
            </a:r>
            <a:r>
              <a:rPr sz="1400" b="1" spc="-45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000" b="1" spc="-10" dirty="0">
                <a:solidFill>
                  <a:srgbClr val="445565"/>
                </a:solidFill>
                <a:latin typeface="OpenSans-SemiBold"/>
                <a:cs typeface="OpenSans-SemiBold"/>
              </a:rPr>
              <a:t>(TBR&gt;OBJETIVOS)</a:t>
            </a:r>
            <a:endParaRPr sz="1000">
              <a:latin typeface="OpenSans-SemiBold"/>
              <a:cs typeface="OpenSans-SemiBol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77236" y="2000138"/>
            <a:ext cx="2717800" cy="85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81760">
              <a:lnSpc>
                <a:spcPct val="120300"/>
              </a:lnSpc>
              <a:spcBef>
                <a:spcPts val="1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Exceso</a:t>
            </a:r>
            <a:r>
              <a:rPr sz="9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basal.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Ejercicio</a:t>
            </a:r>
            <a:r>
              <a:rPr sz="900" spc="-4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previo.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00"/>
              </a:lnSpc>
              <a:spcBef>
                <a:spcPts val="4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1ª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parte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la noche: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exceso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insulina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prandial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9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cena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menor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ingesta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carbohidratos.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Corrección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 un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valor alto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 glucosa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previo.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34554" y="1861032"/>
            <a:ext cx="1010919" cy="13271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NOCTURNA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77" y="2057994"/>
            <a:ext cx="83985" cy="8399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977" y="2734470"/>
            <a:ext cx="83985" cy="83997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77" y="2425190"/>
            <a:ext cx="83985" cy="83997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77" y="2218645"/>
            <a:ext cx="83985" cy="83997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377236" y="3095377"/>
            <a:ext cx="134112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Exceso</a:t>
            </a:r>
            <a:r>
              <a:rPr sz="9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basal.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Ejercicio</a:t>
            </a:r>
            <a:r>
              <a:rPr sz="900" spc="-4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previo.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34554" y="2956268"/>
            <a:ext cx="1010919" cy="13271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PREPRANDIAL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77" y="3153230"/>
            <a:ext cx="83985" cy="8399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77" y="3326154"/>
            <a:ext cx="83985" cy="8399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377236" y="3690791"/>
            <a:ext cx="205486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5275">
              <a:lnSpc>
                <a:spcPct val="120300"/>
              </a:lnSpc>
              <a:spcBef>
                <a:spcPts val="1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Exceso</a:t>
            </a:r>
            <a:r>
              <a:rPr sz="9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prandial.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Menor ingesta de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carbohidratos.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Ejercicio</a:t>
            </a:r>
            <a:r>
              <a:rPr sz="9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inmediatamente</a:t>
            </a:r>
            <a:r>
              <a:rPr sz="9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tras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ingesta.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34554" y="3551682"/>
            <a:ext cx="1010919" cy="13271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POSTPRANDIAL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40" name="object 4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977" y="3754786"/>
            <a:ext cx="83985" cy="8399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977" y="3921573"/>
            <a:ext cx="83985" cy="83997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6977" y="4085670"/>
            <a:ext cx="83985" cy="83997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1997" y="893772"/>
            <a:ext cx="83985" cy="8399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1997" y="1694529"/>
            <a:ext cx="83985" cy="8399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21997" y="1217155"/>
            <a:ext cx="83985" cy="8399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1997" y="1387346"/>
            <a:ext cx="83985" cy="83997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1997" y="1539428"/>
            <a:ext cx="83985" cy="8399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21997" y="1054424"/>
            <a:ext cx="83985" cy="83997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5561092" y="2476534"/>
            <a:ext cx="2801620" cy="6864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Insulina basal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insuﬁciente.</a:t>
            </a:r>
            <a:endParaRPr sz="900">
              <a:latin typeface="Open Sans"/>
              <a:cs typeface="Open Sans"/>
            </a:endParaRPr>
          </a:p>
          <a:p>
            <a:pPr marL="12700" marR="5080">
              <a:lnSpc>
                <a:spcPct val="101800"/>
              </a:lnSpc>
              <a:spcBef>
                <a:spcPts val="3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1ª parte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 la noche: insuﬁciente insulina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prandial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9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cena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mayor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ingesta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carbohidratos.</a:t>
            </a:r>
            <a:endParaRPr sz="9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Resopón</a:t>
            </a:r>
            <a:r>
              <a:rPr sz="9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sin</a:t>
            </a:r>
            <a:r>
              <a:rPr sz="9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insulina.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18404" y="2350223"/>
            <a:ext cx="1010919" cy="13271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NOCTURNA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54" name="object 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0831" y="2565598"/>
            <a:ext cx="83985" cy="83997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831" y="3044403"/>
            <a:ext cx="83985" cy="8399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831" y="2732813"/>
            <a:ext cx="83985" cy="83997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5561092" y="3401562"/>
            <a:ext cx="1793875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Insuﬁciente dosis insulina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basal.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Ingestas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intermedias</a:t>
            </a:r>
            <a:r>
              <a:rPr sz="9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sin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insulina.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318404" y="3262452"/>
            <a:ext cx="1010919" cy="13271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PREPRANDIAL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59" name="object 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831" y="3465551"/>
            <a:ext cx="83985" cy="83997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5561092" y="4619274"/>
            <a:ext cx="11487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Hipoglucemia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previa.</a:t>
            </a:r>
            <a:endParaRPr sz="900">
              <a:latin typeface="Open Sans"/>
              <a:cs typeface="Open Sans"/>
            </a:endParaRPr>
          </a:p>
        </p:txBody>
      </p:sp>
      <p:pic>
        <p:nvPicPr>
          <p:cNvPr id="61" name="object 6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831" y="4667651"/>
            <a:ext cx="83985" cy="83997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0831" y="3632339"/>
            <a:ext cx="83985" cy="83997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5561092" y="3989940"/>
            <a:ext cx="1926589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300"/>
              </a:lnSpc>
              <a:spcBef>
                <a:spcPts val="100"/>
              </a:spcBef>
            </a:pP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Insuﬁciente dosis insulina prandial </a:t>
            </a:r>
            <a:r>
              <a:rPr sz="900" spc="-50" dirty="0">
                <a:solidFill>
                  <a:srgbClr val="3C3C3B"/>
                </a:solidFill>
                <a:latin typeface="Open Sans"/>
                <a:cs typeface="Open Sans"/>
              </a:rPr>
              <a:t>.</a:t>
            </a:r>
            <a:r>
              <a:rPr sz="900" dirty="0">
                <a:solidFill>
                  <a:srgbClr val="3C3C3B"/>
                </a:solidFill>
                <a:latin typeface="Open Sans"/>
                <a:cs typeface="Open Sans"/>
              </a:rPr>
              <a:t> Mayor ingesta de </a:t>
            </a:r>
            <a:r>
              <a:rPr sz="900" spc="-10" dirty="0">
                <a:solidFill>
                  <a:srgbClr val="3C3C3B"/>
                </a:solidFill>
                <a:latin typeface="Open Sans"/>
                <a:cs typeface="Open Sans"/>
              </a:rPr>
              <a:t>carbohidratos.</a:t>
            </a:r>
            <a:endParaRPr sz="900">
              <a:latin typeface="Open Sans"/>
              <a:cs typeface="Open San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318404" y="3850830"/>
            <a:ext cx="1010919" cy="13271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POSTPRANDIAL</a:t>
            </a:r>
            <a:endParaRPr sz="800">
              <a:latin typeface="Open Sans"/>
              <a:cs typeface="Open Sans"/>
            </a:endParaRPr>
          </a:p>
        </p:txBody>
      </p:sp>
      <p:pic>
        <p:nvPicPr>
          <p:cNvPr id="65" name="object 6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00831" y="4053932"/>
            <a:ext cx="83985" cy="83997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00831" y="4220719"/>
            <a:ext cx="83985" cy="83997"/>
          </a:xfrm>
          <a:prstGeom prst="rect">
            <a:avLst/>
          </a:prstGeom>
        </p:spPr>
      </p:pic>
      <p:sp>
        <p:nvSpPr>
          <p:cNvPr id="67" name="object 67"/>
          <p:cNvSpPr txBox="1"/>
          <p:nvPr/>
        </p:nvSpPr>
        <p:spPr>
          <a:xfrm>
            <a:off x="5318404" y="4447718"/>
            <a:ext cx="1705610" cy="132715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25"/>
              </a:spcBef>
            </a:pPr>
            <a:r>
              <a:rPr sz="800" b="1" spc="-10" dirty="0">
                <a:solidFill>
                  <a:srgbClr val="FFFFFF"/>
                </a:solidFill>
                <a:latin typeface="Open Sans"/>
                <a:cs typeface="Open Sans"/>
              </a:rPr>
              <a:t>REBOTE/SOBRETRATAMIENTO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68" name="Grupo 67">
            <a:extLst>
              <a:ext uri="{FF2B5EF4-FFF2-40B4-BE49-F238E27FC236}">
                <a16:creationId xmlns:a16="http://schemas.microsoft.com/office/drawing/2014/main" id="{7845B2AB-78CA-6134-790D-76BFCB9A5A8D}"/>
              </a:ext>
            </a:extLst>
          </p:cNvPr>
          <p:cNvGrpSpPr/>
          <p:nvPr/>
        </p:nvGrpSpPr>
        <p:grpSpPr>
          <a:xfrm>
            <a:off x="685800" y="1508125"/>
            <a:ext cx="381000" cy="266875"/>
            <a:chOff x="1319015" y="931030"/>
            <a:chExt cx="381000" cy="26687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7F301B9C-064E-CCE7-B5DA-5B24CAE798FE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0" name="object 12">
              <a:extLst>
                <a:ext uri="{FF2B5EF4-FFF2-40B4-BE49-F238E27FC236}">
                  <a16:creationId xmlns:a16="http://schemas.microsoft.com/office/drawing/2014/main" id="{3C89C617-37E6-D931-B06A-802B2DB9DFD4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F01A6ADA-A625-4B69-30FE-132E019E9382}"/>
              </a:ext>
            </a:extLst>
          </p:cNvPr>
          <p:cNvGrpSpPr/>
          <p:nvPr/>
        </p:nvGrpSpPr>
        <p:grpSpPr>
          <a:xfrm>
            <a:off x="4849695" y="543607"/>
            <a:ext cx="381000" cy="266875"/>
            <a:chOff x="1319015" y="931030"/>
            <a:chExt cx="381000" cy="266875"/>
          </a:xfrm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4ED76481-C87A-2E44-27A9-3196E2127CB1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3" name="object 12">
              <a:extLst>
                <a:ext uri="{FF2B5EF4-FFF2-40B4-BE49-F238E27FC236}">
                  <a16:creationId xmlns:a16="http://schemas.microsoft.com/office/drawing/2014/main" id="{BF9C5AF8-F5EA-7374-4756-5BBF7B569482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F933F059-9A02-45DE-8EAD-BB1757182C09}"/>
              </a:ext>
            </a:extLst>
          </p:cNvPr>
          <p:cNvGrpSpPr/>
          <p:nvPr/>
        </p:nvGrpSpPr>
        <p:grpSpPr>
          <a:xfrm>
            <a:off x="4849695" y="1955608"/>
            <a:ext cx="381000" cy="266875"/>
            <a:chOff x="1319015" y="931030"/>
            <a:chExt cx="381000" cy="266875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95E03C12-8E6C-CE09-D42E-212E1DA86E79}"/>
                </a:ext>
              </a:extLst>
            </p:cNvPr>
            <p:cNvSpPr/>
            <p:nvPr/>
          </p:nvSpPr>
          <p:spPr>
            <a:xfrm>
              <a:off x="1368675" y="931030"/>
              <a:ext cx="266875" cy="266875"/>
            </a:xfrm>
            <a:prstGeom prst="ellipse">
              <a:avLst/>
            </a:prstGeom>
            <a:solidFill>
              <a:srgbClr val="3F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6" name="object 12">
              <a:extLst>
                <a:ext uri="{FF2B5EF4-FFF2-40B4-BE49-F238E27FC236}">
                  <a16:creationId xmlns:a16="http://schemas.microsoft.com/office/drawing/2014/main" id="{1BC36EC9-1C75-DCCC-09A7-689295FB2476}"/>
                </a:ext>
              </a:extLst>
            </p:cNvPr>
            <p:cNvSpPr txBox="1"/>
            <p:nvPr/>
          </p:nvSpPr>
          <p:spPr>
            <a:xfrm>
              <a:off x="1319015" y="979391"/>
              <a:ext cx="381000" cy="168635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14"/>
                </a:spcBef>
              </a:pP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es-ES"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sz="10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7" name="object 3">
            <a:extLst>
              <a:ext uri="{FF2B5EF4-FFF2-40B4-BE49-F238E27FC236}">
                <a16:creationId xmlns:a16="http://schemas.microsoft.com/office/drawing/2014/main" id="{983DD7DF-6D51-F680-7CDC-F186B2876782}"/>
              </a:ext>
            </a:extLst>
          </p:cNvPr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A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98">
            <a:extLst>
              <a:ext uri="{FF2B5EF4-FFF2-40B4-BE49-F238E27FC236}">
                <a16:creationId xmlns:a16="http://schemas.microsoft.com/office/drawing/2014/main" id="{F7640741-9D38-3C3E-1E6A-9526E5606A8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884" y="4956196"/>
            <a:ext cx="2225675" cy="8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//</a:t>
            </a:r>
            <a:r>
              <a:rPr sz="400" b="1" spc="27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FORMACIÓN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FLASH;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MONITORIZACIÓN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FLASH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DE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GLUCOSA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EN</a:t>
            </a:r>
            <a:r>
              <a:rPr sz="400" b="1" spc="95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DIABETES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dirty="0">
                <a:solidFill>
                  <a:srgbClr val="009E91"/>
                </a:solidFill>
                <a:latin typeface="Open Sans"/>
                <a:cs typeface="Open Sans"/>
              </a:rPr>
              <a:t>TIPO</a:t>
            </a:r>
            <a:r>
              <a:rPr sz="400" b="1" spc="100" dirty="0">
                <a:solidFill>
                  <a:srgbClr val="009E91"/>
                </a:solidFill>
                <a:latin typeface="Open Sans"/>
                <a:cs typeface="Open Sans"/>
              </a:rPr>
              <a:t> </a:t>
            </a:r>
            <a:r>
              <a:rPr sz="400" b="1" spc="-50" dirty="0">
                <a:solidFill>
                  <a:srgbClr val="009E91"/>
                </a:solidFill>
                <a:latin typeface="Open Sans"/>
                <a:cs typeface="Open Sans"/>
              </a:rPr>
              <a:t>2</a:t>
            </a:r>
            <a:endParaRPr sz="400">
              <a:latin typeface="Open Sans"/>
              <a:cs typeface="Open Sa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09" y="330065"/>
            <a:ext cx="1570600" cy="4417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3649" y="1367966"/>
            <a:ext cx="101688" cy="1017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3649" y="2071240"/>
            <a:ext cx="101688" cy="1016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3649" y="2852920"/>
            <a:ext cx="101688" cy="10170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73649" y="1824083"/>
            <a:ext cx="101688" cy="1016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3649" y="2461664"/>
            <a:ext cx="101688" cy="1017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3649" y="3235224"/>
            <a:ext cx="101688" cy="10170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91888" y="3467758"/>
            <a:ext cx="108038" cy="1080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1888" y="3875423"/>
            <a:ext cx="108038" cy="10805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91888" y="3678294"/>
            <a:ext cx="108038" cy="10805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73649" y="1598279"/>
            <a:ext cx="101688" cy="10170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910767" y="577325"/>
            <a:ext cx="129696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475563"/>
                </a:solidFill>
              </a:rPr>
              <a:t>JAIME</a:t>
            </a:r>
            <a:endParaRPr sz="260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2883649" y="1077023"/>
            <a:ext cx="998855" cy="59690"/>
            <a:chOff x="2883649" y="1077023"/>
            <a:chExt cx="998855" cy="59690"/>
          </a:xfrm>
        </p:grpSpPr>
        <p:sp>
          <p:nvSpPr>
            <p:cNvPr id="17" name="object 17"/>
            <p:cNvSpPr/>
            <p:nvPr/>
          </p:nvSpPr>
          <p:spPr>
            <a:xfrm>
              <a:off x="2883649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15982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7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49624" y="1077023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90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49E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2927285" y="1353716"/>
            <a:ext cx="0" cy="2687955"/>
          </a:xfrm>
          <a:custGeom>
            <a:avLst/>
            <a:gdLst/>
            <a:ahLst/>
            <a:cxnLst/>
            <a:rect l="l" t="t" r="r" b="b"/>
            <a:pathLst>
              <a:path h="2687954">
                <a:moveTo>
                  <a:pt x="0" y="0"/>
                </a:moveTo>
                <a:lnTo>
                  <a:pt x="0" y="2687828"/>
                </a:lnTo>
              </a:path>
            </a:pathLst>
          </a:custGeom>
          <a:ln w="6350">
            <a:solidFill>
              <a:srgbClr val="009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6741" y="4300268"/>
            <a:ext cx="3940175" cy="351790"/>
          </a:xfrm>
          <a:custGeom>
            <a:avLst/>
            <a:gdLst/>
            <a:ahLst/>
            <a:cxnLst/>
            <a:rect l="l" t="t" r="r" b="b"/>
            <a:pathLst>
              <a:path w="3940175" h="351789">
                <a:moveTo>
                  <a:pt x="3850144" y="0"/>
                </a:moveTo>
                <a:lnTo>
                  <a:pt x="89763" y="0"/>
                </a:lnTo>
                <a:lnTo>
                  <a:pt x="54912" y="7083"/>
                </a:lnTo>
                <a:lnTo>
                  <a:pt x="26369" y="26371"/>
                </a:lnTo>
                <a:lnTo>
                  <a:pt x="7083" y="54917"/>
                </a:lnTo>
                <a:lnTo>
                  <a:pt x="0" y="89776"/>
                </a:lnTo>
                <a:lnTo>
                  <a:pt x="0" y="261670"/>
                </a:lnTo>
                <a:lnTo>
                  <a:pt x="7083" y="296527"/>
                </a:lnTo>
                <a:lnTo>
                  <a:pt x="26369" y="325069"/>
                </a:lnTo>
                <a:lnTo>
                  <a:pt x="54912" y="344352"/>
                </a:lnTo>
                <a:lnTo>
                  <a:pt x="89763" y="351434"/>
                </a:lnTo>
                <a:lnTo>
                  <a:pt x="3850144" y="351434"/>
                </a:lnTo>
                <a:lnTo>
                  <a:pt x="3885003" y="344352"/>
                </a:lnTo>
                <a:lnTo>
                  <a:pt x="3913549" y="325069"/>
                </a:lnTo>
                <a:lnTo>
                  <a:pt x="3932837" y="296527"/>
                </a:lnTo>
                <a:lnTo>
                  <a:pt x="3939921" y="261670"/>
                </a:lnTo>
                <a:lnTo>
                  <a:pt x="3939921" y="89776"/>
                </a:lnTo>
                <a:lnTo>
                  <a:pt x="3932837" y="54917"/>
                </a:lnTo>
                <a:lnTo>
                  <a:pt x="3913549" y="26371"/>
                </a:lnTo>
                <a:lnTo>
                  <a:pt x="3885003" y="7083"/>
                </a:lnTo>
                <a:lnTo>
                  <a:pt x="3850144" y="0"/>
                </a:lnTo>
                <a:close/>
              </a:path>
            </a:pathLst>
          </a:custGeom>
          <a:solidFill>
            <a:srgbClr val="E4E4E4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283229" y="1250595"/>
            <a:ext cx="5038725" cy="332549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67 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años.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HTA,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sobrepeso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grado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2,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ex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fumador.</a:t>
            </a:r>
            <a:endParaRPr sz="1000" dirty="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DM2</a:t>
            </a:r>
            <a:r>
              <a:rPr sz="1000" b="1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desde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los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50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años,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dx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analítica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rutina,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tratado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metformina.</a:t>
            </a:r>
            <a:endParaRPr sz="1000" dirty="0">
              <a:latin typeface="Open Sans"/>
              <a:cs typeface="Open Sans"/>
            </a:endParaRPr>
          </a:p>
          <a:p>
            <a:pPr marL="12700" marR="1155065">
              <a:lnSpc>
                <a:spcPct val="108300"/>
              </a:lnSpc>
              <a:spcBef>
                <a:spcPts val="7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Mal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control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su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DM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desde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diagnóstico,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baja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adherencia,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abandono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seguimiento,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HbA1c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&gt;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9%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repetidamente.</a:t>
            </a:r>
            <a:endParaRPr sz="1000" dirty="0">
              <a:latin typeface="Open Sans"/>
              <a:cs typeface="Open Sans"/>
            </a:endParaRPr>
          </a:p>
          <a:p>
            <a:pPr marL="12700" marR="237490">
              <a:lnSpc>
                <a:spcPct val="108300"/>
              </a:lnSpc>
              <a:spcBef>
                <a:spcPts val="5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Hace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2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años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ingresa</a:t>
            </a:r>
            <a:r>
              <a:rPr sz="1000" b="1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IAM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;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colocación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2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stents.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HbA1c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10,3%,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es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dado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alta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metformina,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sitagliptina,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empagliﬂozina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glargina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22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UI/noche.</a:t>
            </a:r>
            <a:endParaRPr sz="1000" dirty="0">
              <a:latin typeface="Open Sans"/>
              <a:cs typeface="Open Sans"/>
            </a:endParaRPr>
          </a:p>
          <a:p>
            <a:pPr marL="12700" marR="534670">
              <a:lnSpc>
                <a:spcPct val="108300"/>
              </a:lnSpc>
              <a:spcBef>
                <a:spcPts val="500"/>
              </a:spcBef>
            </a:pP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Se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motiva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b="1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mejorar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el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objetivo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conseguir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toda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costa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HbA1c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&lt;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7%;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pierde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6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kg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peso, acude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al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gimnasio 2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días/semana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antes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comer.</a:t>
            </a:r>
            <a:endParaRPr sz="1000" dirty="0">
              <a:latin typeface="Open Sans"/>
              <a:cs typeface="Open Sans"/>
            </a:endParaRPr>
          </a:p>
          <a:p>
            <a:pPr marL="202565" marR="5080" indent="-190500">
              <a:lnSpc>
                <a:spcPct val="141700"/>
              </a:lnSpc>
              <a:spcBef>
                <a:spcPts val="1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Hace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1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año,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pasa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terapia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3C3C3B"/>
                </a:solidFill>
                <a:latin typeface="Open Sans"/>
                <a:cs typeface="Open Sans"/>
              </a:rPr>
              <a:t>basal-bolo</a:t>
            </a:r>
            <a:r>
              <a:rPr sz="1000" b="1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por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persistir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control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subóptimo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(HbA1c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7,9%):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Dieta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 3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tomas.</a:t>
            </a:r>
            <a:endParaRPr sz="1000" dirty="0">
              <a:latin typeface="Open Sans"/>
              <a:cs typeface="Open Sans"/>
            </a:endParaRPr>
          </a:p>
          <a:p>
            <a:pPr marL="202565" marR="3255010">
              <a:lnSpc>
                <a:spcPct val="1417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 glargina 0-0-16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UI.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 lispro 6-6-6 </a:t>
            </a:r>
            <a:r>
              <a:rPr sz="1000" spc="-25" dirty="0">
                <a:solidFill>
                  <a:srgbClr val="3C3C3B"/>
                </a:solidFill>
                <a:latin typeface="Open Sans"/>
                <a:cs typeface="Open Sans"/>
              </a:rPr>
              <a:t>UI.</a:t>
            </a:r>
            <a:endParaRPr sz="1000" dirty="0">
              <a:latin typeface="Open Sans"/>
              <a:cs typeface="Open Sans"/>
            </a:endParaRPr>
          </a:p>
          <a:p>
            <a:pPr>
              <a:lnSpc>
                <a:spcPct val="100000"/>
              </a:lnSpc>
            </a:pPr>
            <a:endParaRPr sz="1300" dirty="0">
              <a:latin typeface="Open Sans"/>
              <a:cs typeface="Open Sans"/>
            </a:endParaRPr>
          </a:p>
          <a:p>
            <a:pPr marL="459105">
              <a:lnSpc>
                <a:spcPct val="100000"/>
              </a:lnSpc>
              <a:spcBef>
                <a:spcPts val="1090"/>
              </a:spcBef>
            </a:pP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DECIDE</a:t>
            </a:r>
            <a:r>
              <a:rPr sz="1100" b="1" spc="-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COMENZAR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USAR</a:t>
            </a:r>
            <a:r>
              <a:rPr sz="1100" b="1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FreeStyle</a:t>
            </a:r>
            <a:r>
              <a:rPr sz="11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dirty="0">
                <a:solidFill>
                  <a:srgbClr val="475563"/>
                </a:solidFill>
                <a:latin typeface="Open Sans"/>
                <a:cs typeface="Open Sans"/>
              </a:rPr>
              <a:t>Libre</a:t>
            </a:r>
            <a:r>
              <a:rPr sz="1100" b="1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100" b="1" spc="-50" dirty="0">
                <a:solidFill>
                  <a:srgbClr val="475563"/>
                </a:solidFill>
                <a:latin typeface="Open Sans"/>
                <a:cs typeface="Open Sans"/>
              </a:rPr>
              <a:t>2</a:t>
            </a:r>
            <a:endParaRPr sz="1100" dirty="0">
              <a:latin typeface="Open Sans"/>
              <a:cs typeface="Open San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66661" y="592199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060" y="0"/>
                </a:moveTo>
                <a:lnTo>
                  <a:pt x="156502" y="5362"/>
                </a:lnTo>
                <a:lnTo>
                  <a:pt x="113762" y="20637"/>
                </a:lnTo>
                <a:lnTo>
                  <a:pt x="76059" y="44606"/>
                </a:lnTo>
                <a:lnTo>
                  <a:pt x="44611" y="76051"/>
                </a:lnTo>
                <a:lnTo>
                  <a:pt x="20640" y="113752"/>
                </a:lnTo>
                <a:lnTo>
                  <a:pt x="5363" y="156490"/>
                </a:lnTo>
                <a:lnTo>
                  <a:pt x="0" y="203047"/>
                </a:lnTo>
                <a:lnTo>
                  <a:pt x="5363" y="249604"/>
                </a:lnTo>
                <a:lnTo>
                  <a:pt x="20640" y="292343"/>
                </a:lnTo>
                <a:lnTo>
                  <a:pt x="44611" y="330043"/>
                </a:lnTo>
                <a:lnTo>
                  <a:pt x="76059" y="361488"/>
                </a:lnTo>
                <a:lnTo>
                  <a:pt x="113762" y="385457"/>
                </a:lnTo>
                <a:lnTo>
                  <a:pt x="156502" y="400732"/>
                </a:lnTo>
                <a:lnTo>
                  <a:pt x="203060" y="406095"/>
                </a:lnTo>
                <a:lnTo>
                  <a:pt x="249617" y="400732"/>
                </a:lnTo>
                <a:lnTo>
                  <a:pt x="292355" y="385457"/>
                </a:lnTo>
                <a:lnTo>
                  <a:pt x="330056" y="361488"/>
                </a:lnTo>
                <a:lnTo>
                  <a:pt x="361500" y="330043"/>
                </a:lnTo>
                <a:lnTo>
                  <a:pt x="385470" y="292343"/>
                </a:lnTo>
                <a:lnTo>
                  <a:pt x="400745" y="249604"/>
                </a:lnTo>
                <a:lnTo>
                  <a:pt x="406107" y="203047"/>
                </a:lnTo>
                <a:lnTo>
                  <a:pt x="400745" y="156490"/>
                </a:lnTo>
                <a:lnTo>
                  <a:pt x="385470" y="113752"/>
                </a:lnTo>
                <a:lnTo>
                  <a:pt x="361500" y="76051"/>
                </a:lnTo>
                <a:lnTo>
                  <a:pt x="330056" y="44606"/>
                </a:lnTo>
                <a:lnTo>
                  <a:pt x="292355" y="20637"/>
                </a:lnTo>
                <a:lnTo>
                  <a:pt x="249617" y="5362"/>
                </a:lnTo>
                <a:lnTo>
                  <a:pt x="203060" y="0"/>
                </a:lnTo>
                <a:close/>
              </a:path>
            </a:pathLst>
          </a:custGeom>
          <a:solidFill>
            <a:srgbClr val="419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341105" y="681664"/>
            <a:ext cx="329207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5" name="Imagen 44" descr="Imagen de la pantalla de un celular con letras&#10;&#10;Descripción generada automáticamente con confianza media">
            <a:extLst>
              <a:ext uri="{FF2B5EF4-FFF2-40B4-BE49-F238E27FC236}">
                <a16:creationId xmlns:a16="http://schemas.microsoft.com/office/drawing/2014/main" id="{229B118A-A265-533B-2860-23EB6D96F7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026503"/>
            <a:ext cx="622300" cy="609600"/>
          </a:xfrm>
          <a:prstGeom prst="rect">
            <a:avLst/>
          </a:prstGeom>
        </p:spPr>
      </p:pic>
      <p:sp>
        <p:nvSpPr>
          <p:cNvPr id="27" name="object 98">
            <a:extLst>
              <a:ext uri="{FF2B5EF4-FFF2-40B4-BE49-F238E27FC236}">
                <a16:creationId xmlns:a16="http://schemas.microsoft.com/office/drawing/2014/main" id="{304FDBCE-1EF3-51CF-6661-CDA37937A95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905" y="657047"/>
            <a:ext cx="3601085" cy="3909060"/>
            <a:chOff x="4785905" y="657047"/>
            <a:chExt cx="3601085" cy="3909060"/>
          </a:xfrm>
        </p:grpSpPr>
        <p:sp>
          <p:nvSpPr>
            <p:cNvPr id="3" name="object 3"/>
            <p:cNvSpPr/>
            <p:nvPr/>
          </p:nvSpPr>
          <p:spPr>
            <a:xfrm>
              <a:off x="4790033" y="661174"/>
              <a:ext cx="2879725" cy="3900804"/>
            </a:xfrm>
            <a:custGeom>
              <a:avLst/>
              <a:gdLst/>
              <a:ahLst/>
              <a:cxnLst/>
              <a:rect l="l" t="t" r="r" b="b"/>
              <a:pathLst>
                <a:path w="2879725" h="3900804">
                  <a:moveTo>
                    <a:pt x="2879686" y="3900233"/>
                  </a:moveTo>
                  <a:lnTo>
                    <a:pt x="0" y="3900233"/>
                  </a:lnTo>
                  <a:lnTo>
                    <a:pt x="0" y="0"/>
                  </a:lnTo>
                  <a:lnTo>
                    <a:pt x="2879686" y="0"/>
                  </a:lnTo>
                  <a:lnTo>
                    <a:pt x="2879686" y="3900233"/>
                  </a:lnTo>
                  <a:close/>
                </a:path>
              </a:pathLst>
            </a:custGeom>
            <a:ln w="8077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84903" y="2506509"/>
              <a:ext cx="1602105" cy="295910"/>
            </a:xfrm>
            <a:custGeom>
              <a:avLst/>
              <a:gdLst/>
              <a:ahLst/>
              <a:cxnLst/>
              <a:rect l="l" t="t" r="r" b="b"/>
              <a:pathLst>
                <a:path w="1602104" h="295910">
                  <a:moveTo>
                    <a:pt x="1602054" y="0"/>
                  </a:moveTo>
                  <a:lnTo>
                    <a:pt x="96494" y="0"/>
                  </a:lnTo>
                  <a:lnTo>
                    <a:pt x="0" y="149009"/>
                  </a:lnTo>
                  <a:lnTo>
                    <a:pt x="96494" y="295617"/>
                  </a:lnTo>
                  <a:lnTo>
                    <a:pt x="1602054" y="295617"/>
                  </a:lnTo>
                  <a:lnTo>
                    <a:pt x="1602054" y="0"/>
                  </a:lnTo>
                  <a:close/>
                </a:path>
              </a:pathLst>
            </a:custGeom>
            <a:solidFill>
              <a:srgbClr val="56A8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7316" y="1021702"/>
              <a:ext cx="383120" cy="33114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5360" y="1021765"/>
              <a:ext cx="664946" cy="331364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994307" y="1013243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&lt;5%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1029" y="1028310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&gt;250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6133" y="3982202"/>
            <a:ext cx="557530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&lt;70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&lt;54</a:t>
            </a:r>
            <a:r>
              <a:rPr sz="800" b="1" spc="4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7699" y="2800645"/>
            <a:ext cx="684530" cy="3695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35890" marR="128270" indent="-635" algn="ctr">
              <a:lnSpc>
                <a:spcPts val="860"/>
              </a:lnSpc>
              <a:spcBef>
                <a:spcPts val="240"/>
              </a:spcBef>
            </a:pP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Rango</a:t>
            </a:r>
            <a:r>
              <a:rPr sz="800" b="1" spc="500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objetivo</a:t>
            </a:r>
            <a:endParaRPr sz="800">
              <a:latin typeface="OpenSans-SemiBold"/>
              <a:cs typeface="OpenSans-SemiBold"/>
            </a:endParaRPr>
          </a:p>
          <a:p>
            <a:pPr algn="ctr">
              <a:lnSpc>
                <a:spcPts val="840"/>
              </a:lnSpc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70-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180mg/dL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1029" y="1541562"/>
            <a:ext cx="617855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dirty="0">
                <a:solidFill>
                  <a:srgbClr val="008298"/>
                </a:solidFill>
                <a:latin typeface="OpenSans-SemiBold"/>
                <a:cs typeface="OpenSans-SemiBold"/>
              </a:rPr>
              <a:t>&gt;180</a:t>
            </a:r>
            <a:r>
              <a:rPr sz="800" b="1" spc="55" dirty="0">
                <a:solidFill>
                  <a:srgbClr val="008298"/>
                </a:solidFill>
                <a:latin typeface="OpenSans-SemiBold"/>
                <a:cs typeface="OpenSans-SemiBold"/>
              </a:rPr>
              <a:t> </a:t>
            </a:r>
            <a:r>
              <a:rPr sz="800" b="1" spc="-10" dirty="0">
                <a:solidFill>
                  <a:srgbClr val="008298"/>
                </a:solidFill>
                <a:latin typeface="OpenSans-SemiBold"/>
                <a:cs typeface="OpenSans-SemiBold"/>
              </a:rPr>
              <a:t>mg/dL</a:t>
            </a:r>
            <a:endParaRPr sz="800">
              <a:latin typeface="OpenSans-SemiBold"/>
              <a:cs typeface="OpenSans-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0281" y="1497381"/>
            <a:ext cx="44005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&lt;25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59947" y="2848565"/>
            <a:ext cx="340995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0" dirty="0">
                <a:solidFill>
                  <a:srgbClr val="3C3C3B"/>
                </a:solidFill>
                <a:latin typeface="Open Sans"/>
                <a:cs typeface="Open Sans"/>
              </a:rPr>
              <a:t>&gt;70%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20563" y="4139356"/>
            <a:ext cx="419734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&lt;4</a:t>
            </a:r>
            <a:r>
              <a:rPr sz="1050" b="1" spc="-15" baseline="15873" dirty="0">
                <a:solidFill>
                  <a:srgbClr val="3C3C3B"/>
                </a:solidFill>
                <a:latin typeface="Open Sans"/>
                <a:cs typeface="Open Sans"/>
              </a:rPr>
              <a:t>**</a:t>
            </a:r>
            <a:r>
              <a:rPr sz="950" b="1" spc="-10" dirty="0">
                <a:solidFill>
                  <a:srgbClr val="3C3C3B"/>
                </a:solidFill>
                <a:latin typeface="Open Sans"/>
                <a:cs typeface="Open Sans"/>
              </a:rPr>
              <a:t>%</a:t>
            </a:r>
            <a:endParaRPr sz="95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25004" y="4078240"/>
            <a:ext cx="27178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3C3C3B"/>
                </a:solidFill>
                <a:latin typeface="Open Sans"/>
                <a:cs typeface="Open Sans"/>
              </a:rPr>
              <a:t>&lt;1%</a:t>
            </a:r>
            <a:endParaRPr sz="950">
              <a:latin typeface="Open Sans"/>
              <a:cs typeface="Open San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84977" y="4111856"/>
            <a:ext cx="900430" cy="205104"/>
            <a:chOff x="5684977" y="4111856"/>
            <a:chExt cx="900430" cy="205104"/>
          </a:xfrm>
        </p:grpSpPr>
        <p:sp>
          <p:nvSpPr>
            <p:cNvPr id="17" name="object 17"/>
            <p:cNvSpPr/>
            <p:nvPr/>
          </p:nvSpPr>
          <p:spPr>
            <a:xfrm>
              <a:off x="6472309" y="4204361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5" h="107314">
                  <a:moveTo>
                    <a:pt x="0" y="106895"/>
                  </a:moveTo>
                  <a:lnTo>
                    <a:pt x="106895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90628" y="4204361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0628" y="4117507"/>
              <a:ext cx="107314" cy="107314"/>
            </a:xfrm>
            <a:custGeom>
              <a:avLst/>
              <a:gdLst/>
              <a:ahLst/>
              <a:cxnLst/>
              <a:rect l="l" t="t" r="r" b="b"/>
              <a:pathLst>
                <a:path w="107314" h="107314">
                  <a:moveTo>
                    <a:pt x="106895" y="106895"/>
                  </a:moveTo>
                  <a:lnTo>
                    <a:pt x="0" y="0"/>
                  </a:lnTo>
                </a:path>
              </a:pathLst>
            </a:custGeom>
            <a:ln w="11303">
              <a:solidFill>
                <a:srgbClr val="00829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48072" y="547751"/>
            <a:ext cx="2364105" cy="287020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31750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250"/>
              </a:spcBef>
            </a:pP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Diabetes</a:t>
            </a:r>
            <a:r>
              <a:rPr sz="1300" b="1" spc="-10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1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&amp;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OpenSans-Semibold"/>
                <a:cs typeface="OpenSans-Semibold"/>
              </a:rPr>
              <a:t>tipo</a:t>
            </a:r>
            <a:r>
              <a:rPr sz="1300" b="1" spc="-5" dirty="0">
                <a:solidFill>
                  <a:srgbClr val="FFFFFF"/>
                </a:solidFill>
                <a:latin typeface="OpenSans-Semibold"/>
                <a:cs typeface="OpenSans-Semibold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OpenSans-Semibold"/>
                <a:cs typeface="OpenSans-Semibold"/>
              </a:rPr>
              <a:t>2</a:t>
            </a:r>
            <a:endParaRPr sz="1300">
              <a:latin typeface="OpenSans-Semibold"/>
              <a:cs typeface="OpenSans-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68033" y="2516652"/>
            <a:ext cx="1191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HbA1c</a:t>
            </a:r>
            <a:r>
              <a:rPr sz="1600" b="1" spc="-5" dirty="0">
                <a:solidFill>
                  <a:srgbClr val="FFFFFF"/>
                </a:solidFill>
                <a:latin typeface="Open Sans"/>
                <a:cs typeface="Open Sans"/>
              </a:rPr>
              <a:t> </a:t>
            </a:r>
            <a:r>
              <a:rPr sz="1600" b="1" dirty="0">
                <a:solidFill>
                  <a:srgbClr val="FFFFFF"/>
                </a:solidFill>
                <a:latin typeface="Open Sans"/>
                <a:cs typeface="Open Sans"/>
              </a:rPr>
              <a:t>&lt; </a:t>
            </a:r>
            <a:r>
              <a:rPr sz="1600" b="1" spc="-25" dirty="0">
                <a:solidFill>
                  <a:srgbClr val="FFFFFF"/>
                </a:solidFill>
                <a:latin typeface="Open Sans"/>
                <a:cs typeface="Open Sans"/>
              </a:rPr>
              <a:t>7%</a:t>
            </a:r>
            <a:endParaRPr sz="1600">
              <a:latin typeface="Open Sans"/>
              <a:cs typeface="Open Sans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566" y="3067131"/>
            <a:ext cx="101688" cy="10170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725164" y="2132955"/>
            <a:ext cx="3561715" cy="156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00"/>
              </a:lnSpc>
              <a:spcBef>
                <a:spcPts val="100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¿CUÁLES</a:t>
            </a:r>
            <a:r>
              <a:rPr sz="1500" b="1" spc="-3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25" dirty="0">
                <a:solidFill>
                  <a:srgbClr val="475563"/>
                </a:solidFill>
                <a:latin typeface="Open Sans"/>
                <a:cs typeface="Open Sans"/>
              </a:rPr>
              <a:t>SON</a:t>
            </a:r>
            <a:endParaRPr sz="1500">
              <a:latin typeface="Open Sans"/>
              <a:cs typeface="Open Sans"/>
            </a:endParaRPr>
          </a:p>
          <a:p>
            <a:pPr marL="12700" marR="854075">
              <a:lnSpc>
                <a:spcPts val="1800"/>
              </a:lnSpc>
              <a:spcBef>
                <a:spcPts val="55"/>
              </a:spcBef>
            </a:pP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LOS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OBJETIVOS DE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CONTROL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PARA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dirty="0">
                <a:solidFill>
                  <a:srgbClr val="475563"/>
                </a:solidFill>
                <a:latin typeface="Open Sans"/>
                <a:cs typeface="Open Sans"/>
              </a:rPr>
              <a:t>ESTE</a:t>
            </a:r>
            <a:r>
              <a:rPr sz="15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500" b="1" spc="-10" dirty="0">
                <a:solidFill>
                  <a:srgbClr val="475563"/>
                </a:solidFill>
                <a:latin typeface="Open Sans"/>
                <a:cs typeface="Open Sans"/>
              </a:rPr>
              <a:t>PACIENTE?</a:t>
            </a:r>
            <a:endParaRPr sz="1500">
              <a:latin typeface="Open Sans"/>
              <a:cs typeface="Open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EDAD:</a:t>
            </a:r>
            <a:r>
              <a:rPr sz="10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paciente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 joven.</a:t>
            </a:r>
            <a:endParaRPr sz="100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  <a:spcBef>
                <a:spcPts val="600"/>
              </a:spcBef>
            </a:pP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SITUACIÓN</a:t>
            </a:r>
            <a:r>
              <a:rPr sz="10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b="1" dirty="0">
                <a:solidFill>
                  <a:srgbClr val="475563"/>
                </a:solidFill>
                <a:latin typeface="Open Sans"/>
                <a:cs typeface="Open Sans"/>
              </a:rPr>
              <a:t>FUNCIONAL:</a:t>
            </a:r>
            <a:r>
              <a:rPr sz="10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FFSS</a:t>
            </a:r>
            <a:r>
              <a:rPr sz="1000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conservadas,</a:t>
            </a:r>
            <a:r>
              <a:rPr sz="1000" spc="-1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autónomo.</a:t>
            </a:r>
            <a:endParaRPr sz="1000">
              <a:latin typeface="Open Sans"/>
              <a:cs typeface="Open Sans"/>
            </a:endParaRPr>
          </a:p>
          <a:p>
            <a:pPr marL="231140">
              <a:lnSpc>
                <a:spcPct val="100000"/>
              </a:lnSpc>
              <a:spcBef>
                <a:spcPts val="600"/>
              </a:spcBef>
            </a:pPr>
            <a:r>
              <a:rPr sz="1000" b="1" spc="-10" dirty="0">
                <a:solidFill>
                  <a:srgbClr val="475563"/>
                </a:solidFill>
                <a:latin typeface="Open Sans"/>
                <a:cs typeface="Open Sans"/>
              </a:rPr>
              <a:t>COMORBILIDADES:</a:t>
            </a:r>
            <a:r>
              <a:rPr sz="1000" b="1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cardiopatía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475563"/>
                </a:solidFill>
                <a:latin typeface="Open Sans"/>
                <a:cs typeface="Open Sans"/>
              </a:rPr>
              <a:t>isquémica.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566" y="3534507"/>
            <a:ext cx="101688" cy="10170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0566" y="3307351"/>
            <a:ext cx="101688" cy="10168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737857" y="1781530"/>
            <a:ext cx="998855" cy="59690"/>
            <a:chOff x="737857" y="1781530"/>
            <a:chExt cx="998855" cy="59690"/>
          </a:xfrm>
        </p:grpSpPr>
        <p:sp>
          <p:nvSpPr>
            <p:cNvPr id="27" name="object 27"/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25171" y="1194553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 dirty="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 dirty="0">
              <a:latin typeface="Open Sans"/>
              <a:cs typeface="Open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419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25B2EBF-7FD0-FCAF-F39F-16EF835C21ED}"/>
              </a:ext>
            </a:extLst>
          </p:cNvPr>
          <p:cNvSpPr/>
          <p:nvPr/>
        </p:nvSpPr>
        <p:spPr>
          <a:xfrm>
            <a:off x="4495800" y="413105"/>
            <a:ext cx="4038600" cy="437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" name="Imagen 35" descr="Escala de tiempo&#10;&#10;Descripción generada automáticamente">
            <a:extLst>
              <a:ext uri="{FF2B5EF4-FFF2-40B4-BE49-F238E27FC236}">
                <a16:creationId xmlns:a16="http://schemas.microsoft.com/office/drawing/2014/main" id="{AE718E87-68BA-B352-66EE-C6A84F3BE5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08" y="548778"/>
            <a:ext cx="3594100" cy="4013200"/>
          </a:xfrm>
          <a:prstGeom prst="rect">
            <a:avLst/>
          </a:prstGeom>
        </p:spPr>
      </p:pic>
      <p:sp>
        <p:nvSpPr>
          <p:cNvPr id="38" name="object 98">
            <a:extLst>
              <a:ext uri="{FF2B5EF4-FFF2-40B4-BE49-F238E27FC236}">
                <a16:creationId xmlns:a16="http://schemas.microsoft.com/office/drawing/2014/main" id="{80BAA4F6-39BF-B732-3C76-2834B4DD5F9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9" name="object 43">
            <a:extLst>
              <a:ext uri="{FF2B5EF4-FFF2-40B4-BE49-F238E27FC236}">
                <a16:creationId xmlns:a16="http://schemas.microsoft.com/office/drawing/2014/main" id="{49FD8D3D-9AF2-210F-6EA6-38CAC3D1D82D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object 32">
            <a:extLst>
              <a:ext uri="{FF2B5EF4-FFF2-40B4-BE49-F238E27FC236}">
                <a16:creationId xmlns:a16="http://schemas.microsoft.com/office/drawing/2014/main" id="{4746F000-F8D3-6F11-4AF1-4218D06BA8CF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07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JAIME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78544" y="17602"/>
            <a:ext cx="6456045" cy="5126990"/>
            <a:chOff x="2678544" y="17602"/>
            <a:chExt cx="6456045" cy="5126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78544" y="17602"/>
              <a:ext cx="6455656" cy="5126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126790" y="456311"/>
              <a:ext cx="5574665" cy="4271010"/>
            </a:xfrm>
            <a:custGeom>
              <a:avLst/>
              <a:gdLst/>
              <a:ahLst/>
              <a:cxnLst/>
              <a:rect l="l" t="t" r="r" b="b"/>
              <a:pathLst>
                <a:path w="5574665" h="4271010">
                  <a:moveTo>
                    <a:pt x="5574144" y="0"/>
                  </a:moveTo>
                  <a:lnTo>
                    <a:pt x="0" y="0"/>
                  </a:lnTo>
                  <a:lnTo>
                    <a:pt x="0" y="4270959"/>
                  </a:lnTo>
                  <a:lnTo>
                    <a:pt x="5574144" y="4270959"/>
                  </a:lnTo>
                  <a:lnTo>
                    <a:pt x="55741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3275" y="607339"/>
              <a:ext cx="5258104" cy="3980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27137" y="234284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4">
                  <a:moveTo>
                    <a:pt x="144995" y="0"/>
                  </a:moveTo>
                  <a:lnTo>
                    <a:pt x="99163" y="7392"/>
                  </a:lnTo>
                  <a:lnTo>
                    <a:pt x="59360" y="27978"/>
                  </a:lnTo>
                  <a:lnTo>
                    <a:pt x="27973" y="59368"/>
                  </a:lnTo>
                  <a:lnTo>
                    <a:pt x="7391" y="99174"/>
                  </a:lnTo>
                  <a:lnTo>
                    <a:pt x="0" y="145008"/>
                  </a:lnTo>
                  <a:lnTo>
                    <a:pt x="7391" y="190842"/>
                  </a:lnTo>
                  <a:lnTo>
                    <a:pt x="27973" y="230648"/>
                  </a:lnTo>
                  <a:lnTo>
                    <a:pt x="59360" y="262038"/>
                  </a:lnTo>
                  <a:lnTo>
                    <a:pt x="99163" y="282624"/>
                  </a:lnTo>
                  <a:lnTo>
                    <a:pt x="144995" y="290017"/>
                  </a:lnTo>
                  <a:lnTo>
                    <a:pt x="190829" y="282624"/>
                  </a:lnTo>
                  <a:lnTo>
                    <a:pt x="230636" y="262038"/>
                  </a:lnTo>
                  <a:lnTo>
                    <a:pt x="262026" y="230648"/>
                  </a:lnTo>
                  <a:lnTo>
                    <a:pt x="282611" y="190842"/>
                  </a:lnTo>
                  <a:lnTo>
                    <a:pt x="290004" y="145008"/>
                  </a:lnTo>
                  <a:lnTo>
                    <a:pt x="282611" y="99174"/>
                  </a:lnTo>
                  <a:lnTo>
                    <a:pt x="262026" y="59368"/>
                  </a:lnTo>
                  <a:lnTo>
                    <a:pt x="230636" y="27978"/>
                  </a:lnTo>
                  <a:lnTo>
                    <a:pt x="190829" y="7392"/>
                  </a:lnTo>
                  <a:lnTo>
                    <a:pt x="144995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27137" y="234284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4">
                  <a:moveTo>
                    <a:pt x="290004" y="145008"/>
                  </a:moveTo>
                  <a:lnTo>
                    <a:pt x="282611" y="190842"/>
                  </a:lnTo>
                  <a:lnTo>
                    <a:pt x="262026" y="230648"/>
                  </a:lnTo>
                  <a:lnTo>
                    <a:pt x="230636" y="262038"/>
                  </a:lnTo>
                  <a:lnTo>
                    <a:pt x="190829" y="282624"/>
                  </a:lnTo>
                  <a:lnTo>
                    <a:pt x="144995" y="290017"/>
                  </a:lnTo>
                  <a:lnTo>
                    <a:pt x="99163" y="282624"/>
                  </a:lnTo>
                  <a:lnTo>
                    <a:pt x="59360" y="262038"/>
                  </a:lnTo>
                  <a:lnTo>
                    <a:pt x="27973" y="230648"/>
                  </a:lnTo>
                  <a:lnTo>
                    <a:pt x="7391" y="190842"/>
                  </a:lnTo>
                  <a:lnTo>
                    <a:pt x="0" y="145008"/>
                  </a:lnTo>
                  <a:lnTo>
                    <a:pt x="7391" y="99174"/>
                  </a:lnTo>
                  <a:lnTo>
                    <a:pt x="27973" y="59368"/>
                  </a:lnTo>
                  <a:lnTo>
                    <a:pt x="59360" y="27978"/>
                  </a:lnTo>
                  <a:lnTo>
                    <a:pt x="99163" y="7392"/>
                  </a:lnTo>
                  <a:lnTo>
                    <a:pt x="144995" y="0"/>
                  </a:lnTo>
                  <a:lnTo>
                    <a:pt x="190829" y="7392"/>
                  </a:lnTo>
                  <a:lnTo>
                    <a:pt x="230636" y="27978"/>
                  </a:lnTo>
                  <a:lnTo>
                    <a:pt x="262026" y="59368"/>
                  </a:lnTo>
                  <a:lnTo>
                    <a:pt x="282611" y="99174"/>
                  </a:lnTo>
                  <a:lnTo>
                    <a:pt x="290004" y="145008"/>
                  </a:lnTo>
                  <a:close/>
                </a:path>
              </a:pathLst>
            </a:custGeom>
            <a:ln w="922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2422" y="2268766"/>
              <a:ext cx="161925" cy="310515"/>
            </a:xfrm>
            <a:custGeom>
              <a:avLst/>
              <a:gdLst/>
              <a:ahLst/>
              <a:cxnLst/>
              <a:rect l="l" t="t" r="r" b="b"/>
              <a:pathLst>
                <a:path w="161925" h="310514">
                  <a:moveTo>
                    <a:pt x="161594" y="240487"/>
                  </a:moveTo>
                  <a:lnTo>
                    <a:pt x="159562" y="235724"/>
                  </a:lnTo>
                  <a:lnTo>
                    <a:pt x="107061" y="185508"/>
                  </a:lnTo>
                  <a:lnTo>
                    <a:pt x="100926" y="181635"/>
                  </a:lnTo>
                  <a:lnTo>
                    <a:pt x="94030" y="180441"/>
                  </a:lnTo>
                  <a:lnTo>
                    <a:pt x="87198" y="181940"/>
                  </a:lnTo>
                  <a:lnTo>
                    <a:pt x="81241" y="186080"/>
                  </a:lnTo>
                  <a:lnTo>
                    <a:pt x="77368" y="192214"/>
                  </a:lnTo>
                  <a:lnTo>
                    <a:pt x="76174" y="199110"/>
                  </a:lnTo>
                  <a:lnTo>
                    <a:pt x="77673" y="205955"/>
                  </a:lnTo>
                  <a:lnTo>
                    <a:pt x="81813" y="211899"/>
                  </a:lnTo>
                  <a:lnTo>
                    <a:pt x="93472" y="223050"/>
                  </a:lnTo>
                  <a:lnTo>
                    <a:pt x="7289" y="223050"/>
                  </a:lnTo>
                  <a:lnTo>
                    <a:pt x="0" y="230327"/>
                  </a:lnTo>
                  <a:lnTo>
                    <a:pt x="0" y="260616"/>
                  </a:lnTo>
                  <a:lnTo>
                    <a:pt x="7289" y="267906"/>
                  </a:lnTo>
                  <a:lnTo>
                    <a:pt x="93459" y="267906"/>
                  </a:lnTo>
                  <a:lnTo>
                    <a:pt x="81813" y="279044"/>
                  </a:lnTo>
                  <a:lnTo>
                    <a:pt x="77673" y="285000"/>
                  </a:lnTo>
                  <a:lnTo>
                    <a:pt x="76174" y="291833"/>
                  </a:lnTo>
                  <a:lnTo>
                    <a:pt x="77368" y="298729"/>
                  </a:lnTo>
                  <a:lnTo>
                    <a:pt x="81241" y="304863"/>
                  </a:lnTo>
                  <a:lnTo>
                    <a:pt x="84823" y="308610"/>
                  </a:lnTo>
                  <a:lnTo>
                    <a:pt x="89623" y="310502"/>
                  </a:lnTo>
                  <a:lnTo>
                    <a:pt x="94437" y="310502"/>
                  </a:lnTo>
                  <a:lnTo>
                    <a:pt x="98971" y="310502"/>
                  </a:lnTo>
                  <a:lnTo>
                    <a:pt x="103517" y="308825"/>
                  </a:lnTo>
                  <a:lnTo>
                    <a:pt x="159562" y="255231"/>
                  </a:lnTo>
                  <a:lnTo>
                    <a:pt x="161594" y="250456"/>
                  </a:lnTo>
                  <a:lnTo>
                    <a:pt x="161594" y="240487"/>
                  </a:lnTo>
                  <a:close/>
                </a:path>
                <a:path w="161925" h="310514">
                  <a:moveTo>
                    <a:pt x="161594" y="60032"/>
                  </a:moveTo>
                  <a:lnTo>
                    <a:pt x="159562" y="55270"/>
                  </a:lnTo>
                  <a:lnTo>
                    <a:pt x="107061" y="5054"/>
                  </a:lnTo>
                  <a:lnTo>
                    <a:pt x="100926" y="1181"/>
                  </a:lnTo>
                  <a:lnTo>
                    <a:pt x="94030" y="0"/>
                  </a:lnTo>
                  <a:lnTo>
                    <a:pt x="87198" y="1485"/>
                  </a:lnTo>
                  <a:lnTo>
                    <a:pt x="81241" y="5626"/>
                  </a:lnTo>
                  <a:lnTo>
                    <a:pt x="77368" y="11760"/>
                  </a:lnTo>
                  <a:lnTo>
                    <a:pt x="76174" y="18656"/>
                  </a:lnTo>
                  <a:lnTo>
                    <a:pt x="77673" y="25501"/>
                  </a:lnTo>
                  <a:lnTo>
                    <a:pt x="81813" y="31445"/>
                  </a:lnTo>
                  <a:lnTo>
                    <a:pt x="93472" y="42595"/>
                  </a:lnTo>
                  <a:lnTo>
                    <a:pt x="7289" y="42595"/>
                  </a:lnTo>
                  <a:lnTo>
                    <a:pt x="0" y="49872"/>
                  </a:lnTo>
                  <a:lnTo>
                    <a:pt x="0" y="80162"/>
                  </a:lnTo>
                  <a:lnTo>
                    <a:pt x="7289" y="87452"/>
                  </a:lnTo>
                  <a:lnTo>
                    <a:pt x="93459" y="87452"/>
                  </a:lnTo>
                  <a:lnTo>
                    <a:pt x="81813" y="98590"/>
                  </a:lnTo>
                  <a:lnTo>
                    <a:pt x="77673" y="104546"/>
                  </a:lnTo>
                  <a:lnTo>
                    <a:pt x="76174" y="111379"/>
                  </a:lnTo>
                  <a:lnTo>
                    <a:pt x="77368" y="118287"/>
                  </a:lnTo>
                  <a:lnTo>
                    <a:pt x="81241" y="124409"/>
                  </a:lnTo>
                  <a:lnTo>
                    <a:pt x="84823" y="128155"/>
                  </a:lnTo>
                  <a:lnTo>
                    <a:pt x="89623" y="130048"/>
                  </a:lnTo>
                  <a:lnTo>
                    <a:pt x="94437" y="130048"/>
                  </a:lnTo>
                  <a:lnTo>
                    <a:pt x="98971" y="130048"/>
                  </a:lnTo>
                  <a:lnTo>
                    <a:pt x="103517" y="128371"/>
                  </a:lnTo>
                  <a:lnTo>
                    <a:pt x="159562" y="74777"/>
                  </a:lnTo>
                  <a:lnTo>
                    <a:pt x="161594" y="70002"/>
                  </a:lnTo>
                  <a:lnTo>
                    <a:pt x="161594" y="60032"/>
                  </a:lnTo>
                  <a:close/>
                </a:path>
              </a:pathLst>
            </a:custGeom>
            <a:solidFill>
              <a:srgbClr val="F53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64236" y="2286842"/>
              <a:ext cx="1621155" cy="136525"/>
            </a:xfrm>
            <a:custGeom>
              <a:avLst/>
              <a:gdLst/>
              <a:ahLst/>
              <a:cxnLst/>
              <a:rect l="l" t="t" r="r" b="b"/>
              <a:pathLst>
                <a:path w="1621154" h="136525">
                  <a:moveTo>
                    <a:pt x="1569059" y="0"/>
                  </a:moveTo>
                  <a:lnTo>
                    <a:pt x="51866" y="0"/>
                  </a:lnTo>
                  <a:lnTo>
                    <a:pt x="31728" y="4092"/>
                  </a:lnTo>
                  <a:lnTo>
                    <a:pt x="15236" y="15236"/>
                  </a:lnTo>
                  <a:lnTo>
                    <a:pt x="4092" y="31728"/>
                  </a:lnTo>
                  <a:lnTo>
                    <a:pt x="0" y="51866"/>
                  </a:lnTo>
                  <a:lnTo>
                    <a:pt x="0" y="84658"/>
                  </a:lnTo>
                  <a:lnTo>
                    <a:pt x="4092" y="104796"/>
                  </a:lnTo>
                  <a:lnTo>
                    <a:pt x="15236" y="121288"/>
                  </a:lnTo>
                  <a:lnTo>
                    <a:pt x="31728" y="132432"/>
                  </a:lnTo>
                  <a:lnTo>
                    <a:pt x="51866" y="136525"/>
                  </a:lnTo>
                  <a:lnTo>
                    <a:pt x="1569059" y="136525"/>
                  </a:lnTo>
                  <a:lnTo>
                    <a:pt x="1589197" y="132432"/>
                  </a:lnTo>
                  <a:lnTo>
                    <a:pt x="1605689" y="121288"/>
                  </a:lnTo>
                  <a:lnTo>
                    <a:pt x="1616833" y="104796"/>
                  </a:lnTo>
                  <a:lnTo>
                    <a:pt x="1620926" y="84658"/>
                  </a:lnTo>
                  <a:lnTo>
                    <a:pt x="1620926" y="51866"/>
                  </a:lnTo>
                  <a:lnTo>
                    <a:pt x="1616833" y="31728"/>
                  </a:lnTo>
                  <a:lnTo>
                    <a:pt x="1605689" y="15236"/>
                  </a:lnTo>
                  <a:lnTo>
                    <a:pt x="1589197" y="4092"/>
                  </a:lnTo>
                  <a:lnTo>
                    <a:pt x="1569059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64236" y="2286842"/>
              <a:ext cx="1621155" cy="136525"/>
            </a:xfrm>
            <a:custGeom>
              <a:avLst/>
              <a:gdLst/>
              <a:ahLst/>
              <a:cxnLst/>
              <a:rect l="l" t="t" r="r" b="b"/>
              <a:pathLst>
                <a:path w="1621154" h="136525">
                  <a:moveTo>
                    <a:pt x="1569059" y="136525"/>
                  </a:moveTo>
                  <a:lnTo>
                    <a:pt x="51866" y="136525"/>
                  </a:lnTo>
                  <a:lnTo>
                    <a:pt x="31728" y="132432"/>
                  </a:lnTo>
                  <a:lnTo>
                    <a:pt x="15236" y="121288"/>
                  </a:lnTo>
                  <a:lnTo>
                    <a:pt x="4092" y="104796"/>
                  </a:lnTo>
                  <a:lnTo>
                    <a:pt x="0" y="84658"/>
                  </a:lnTo>
                  <a:lnTo>
                    <a:pt x="0" y="51866"/>
                  </a:lnTo>
                  <a:lnTo>
                    <a:pt x="4092" y="31728"/>
                  </a:lnTo>
                  <a:lnTo>
                    <a:pt x="15236" y="15236"/>
                  </a:lnTo>
                  <a:lnTo>
                    <a:pt x="31728" y="4092"/>
                  </a:lnTo>
                  <a:lnTo>
                    <a:pt x="51866" y="0"/>
                  </a:lnTo>
                  <a:lnTo>
                    <a:pt x="1569059" y="0"/>
                  </a:lnTo>
                  <a:lnTo>
                    <a:pt x="1589197" y="4092"/>
                  </a:lnTo>
                  <a:lnTo>
                    <a:pt x="1605689" y="15236"/>
                  </a:lnTo>
                  <a:lnTo>
                    <a:pt x="1616833" y="31728"/>
                  </a:lnTo>
                  <a:lnTo>
                    <a:pt x="1620926" y="51866"/>
                  </a:lnTo>
                  <a:lnTo>
                    <a:pt x="1620926" y="84658"/>
                  </a:lnTo>
                  <a:lnTo>
                    <a:pt x="1616833" y="104796"/>
                  </a:lnTo>
                  <a:lnTo>
                    <a:pt x="1605689" y="121288"/>
                  </a:lnTo>
                  <a:lnTo>
                    <a:pt x="1589197" y="132432"/>
                  </a:lnTo>
                  <a:lnTo>
                    <a:pt x="1569059" y="136525"/>
                  </a:lnTo>
                  <a:close/>
                </a:path>
              </a:pathLst>
            </a:custGeom>
            <a:ln w="9220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64244" y="2423048"/>
              <a:ext cx="2388235" cy="223520"/>
            </a:xfrm>
            <a:custGeom>
              <a:avLst/>
              <a:gdLst/>
              <a:ahLst/>
              <a:cxnLst/>
              <a:rect l="l" t="t" r="r" b="b"/>
              <a:pathLst>
                <a:path w="2388235" h="223519">
                  <a:moveTo>
                    <a:pt x="2307463" y="0"/>
                  </a:moveTo>
                  <a:lnTo>
                    <a:pt x="80518" y="0"/>
                  </a:lnTo>
                  <a:lnTo>
                    <a:pt x="49254" y="6353"/>
                  </a:lnTo>
                  <a:lnTo>
                    <a:pt x="23652" y="23652"/>
                  </a:lnTo>
                  <a:lnTo>
                    <a:pt x="6353" y="49254"/>
                  </a:lnTo>
                  <a:lnTo>
                    <a:pt x="0" y="80517"/>
                  </a:lnTo>
                  <a:lnTo>
                    <a:pt x="0" y="142849"/>
                  </a:lnTo>
                  <a:lnTo>
                    <a:pt x="6353" y="174113"/>
                  </a:lnTo>
                  <a:lnTo>
                    <a:pt x="23652" y="199715"/>
                  </a:lnTo>
                  <a:lnTo>
                    <a:pt x="49254" y="217014"/>
                  </a:lnTo>
                  <a:lnTo>
                    <a:pt x="80518" y="223367"/>
                  </a:lnTo>
                  <a:lnTo>
                    <a:pt x="2307463" y="223367"/>
                  </a:lnTo>
                  <a:lnTo>
                    <a:pt x="2338726" y="217014"/>
                  </a:lnTo>
                  <a:lnTo>
                    <a:pt x="2364328" y="199715"/>
                  </a:lnTo>
                  <a:lnTo>
                    <a:pt x="2381627" y="174113"/>
                  </a:lnTo>
                  <a:lnTo>
                    <a:pt x="2387981" y="142849"/>
                  </a:lnTo>
                  <a:lnTo>
                    <a:pt x="2387981" y="80517"/>
                  </a:lnTo>
                  <a:lnTo>
                    <a:pt x="2381627" y="49254"/>
                  </a:lnTo>
                  <a:lnTo>
                    <a:pt x="2364328" y="23652"/>
                  </a:lnTo>
                  <a:lnTo>
                    <a:pt x="2338726" y="6353"/>
                  </a:lnTo>
                  <a:lnTo>
                    <a:pt x="2307463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64244" y="2423048"/>
              <a:ext cx="2388235" cy="223520"/>
            </a:xfrm>
            <a:custGeom>
              <a:avLst/>
              <a:gdLst/>
              <a:ahLst/>
              <a:cxnLst/>
              <a:rect l="l" t="t" r="r" b="b"/>
              <a:pathLst>
                <a:path w="2388235" h="223519">
                  <a:moveTo>
                    <a:pt x="2307463" y="223367"/>
                  </a:moveTo>
                  <a:lnTo>
                    <a:pt x="80518" y="223367"/>
                  </a:lnTo>
                  <a:lnTo>
                    <a:pt x="49254" y="217014"/>
                  </a:lnTo>
                  <a:lnTo>
                    <a:pt x="23652" y="199715"/>
                  </a:lnTo>
                  <a:lnTo>
                    <a:pt x="6353" y="174113"/>
                  </a:lnTo>
                  <a:lnTo>
                    <a:pt x="0" y="142849"/>
                  </a:lnTo>
                  <a:lnTo>
                    <a:pt x="0" y="80517"/>
                  </a:lnTo>
                  <a:lnTo>
                    <a:pt x="6353" y="49254"/>
                  </a:lnTo>
                  <a:lnTo>
                    <a:pt x="23652" y="23652"/>
                  </a:lnTo>
                  <a:lnTo>
                    <a:pt x="49254" y="6353"/>
                  </a:lnTo>
                  <a:lnTo>
                    <a:pt x="80518" y="0"/>
                  </a:lnTo>
                  <a:lnTo>
                    <a:pt x="2307463" y="0"/>
                  </a:lnTo>
                  <a:lnTo>
                    <a:pt x="2338726" y="6353"/>
                  </a:lnTo>
                  <a:lnTo>
                    <a:pt x="2364328" y="23652"/>
                  </a:lnTo>
                  <a:lnTo>
                    <a:pt x="2381627" y="49254"/>
                  </a:lnTo>
                  <a:lnTo>
                    <a:pt x="2387981" y="80517"/>
                  </a:lnTo>
                  <a:lnTo>
                    <a:pt x="2387981" y="142849"/>
                  </a:lnTo>
                  <a:lnTo>
                    <a:pt x="2381627" y="174113"/>
                  </a:lnTo>
                  <a:lnTo>
                    <a:pt x="2364328" y="199715"/>
                  </a:lnTo>
                  <a:lnTo>
                    <a:pt x="2338726" y="217014"/>
                  </a:lnTo>
                  <a:lnTo>
                    <a:pt x="2307463" y="223367"/>
                  </a:lnTo>
                  <a:close/>
                </a:path>
              </a:pathLst>
            </a:custGeom>
            <a:ln w="9220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70457" y="952237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0"/>
                  </a:moveTo>
                  <a:lnTo>
                    <a:pt x="77927" y="0"/>
                  </a:lnTo>
                  <a:lnTo>
                    <a:pt x="47668" y="6148"/>
                  </a:lnTo>
                  <a:lnTo>
                    <a:pt x="22890" y="22890"/>
                  </a:lnTo>
                  <a:lnTo>
                    <a:pt x="6148" y="47668"/>
                  </a:lnTo>
                  <a:lnTo>
                    <a:pt x="0" y="77927"/>
                  </a:lnTo>
                  <a:lnTo>
                    <a:pt x="0" y="93916"/>
                  </a:lnTo>
                  <a:lnTo>
                    <a:pt x="6148" y="124167"/>
                  </a:lnTo>
                  <a:lnTo>
                    <a:pt x="22890" y="148942"/>
                  </a:lnTo>
                  <a:lnTo>
                    <a:pt x="47668" y="165682"/>
                  </a:lnTo>
                  <a:lnTo>
                    <a:pt x="77927" y="171830"/>
                  </a:lnTo>
                  <a:lnTo>
                    <a:pt x="2828798" y="171830"/>
                  </a:lnTo>
                  <a:lnTo>
                    <a:pt x="2859049" y="165682"/>
                  </a:lnTo>
                  <a:lnTo>
                    <a:pt x="2883823" y="148942"/>
                  </a:lnTo>
                  <a:lnTo>
                    <a:pt x="2900564" y="124167"/>
                  </a:lnTo>
                  <a:lnTo>
                    <a:pt x="2906712" y="93916"/>
                  </a:lnTo>
                  <a:lnTo>
                    <a:pt x="2906712" y="77927"/>
                  </a:lnTo>
                  <a:lnTo>
                    <a:pt x="2900564" y="47668"/>
                  </a:lnTo>
                  <a:lnTo>
                    <a:pt x="2883823" y="22890"/>
                  </a:lnTo>
                  <a:lnTo>
                    <a:pt x="2859049" y="6148"/>
                  </a:lnTo>
                  <a:lnTo>
                    <a:pt x="2828798" y="0"/>
                  </a:lnTo>
                  <a:close/>
                </a:path>
              </a:pathLst>
            </a:custGeom>
            <a:solidFill>
              <a:srgbClr val="D9D9D9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0457" y="952237"/>
              <a:ext cx="2907030" cy="172085"/>
            </a:xfrm>
            <a:custGeom>
              <a:avLst/>
              <a:gdLst/>
              <a:ahLst/>
              <a:cxnLst/>
              <a:rect l="l" t="t" r="r" b="b"/>
              <a:pathLst>
                <a:path w="2907029" h="172084">
                  <a:moveTo>
                    <a:pt x="2828798" y="171830"/>
                  </a:moveTo>
                  <a:lnTo>
                    <a:pt x="77927" y="171830"/>
                  </a:lnTo>
                  <a:lnTo>
                    <a:pt x="47668" y="165682"/>
                  </a:lnTo>
                  <a:lnTo>
                    <a:pt x="22890" y="148942"/>
                  </a:lnTo>
                  <a:lnTo>
                    <a:pt x="6148" y="124167"/>
                  </a:lnTo>
                  <a:lnTo>
                    <a:pt x="0" y="93916"/>
                  </a:lnTo>
                  <a:lnTo>
                    <a:pt x="0" y="77927"/>
                  </a:lnTo>
                  <a:lnTo>
                    <a:pt x="6148" y="47668"/>
                  </a:lnTo>
                  <a:lnTo>
                    <a:pt x="22890" y="22890"/>
                  </a:lnTo>
                  <a:lnTo>
                    <a:pt x="47668" y="6148"/>
                  </a:lnTo>
                  <a:lnTo>
                    <a:pt x="77927" y="0"/>
                  </a:lnTo>
                  <a:lnTo>
                    <a:pt x="2828798" y="0"/>
                  </a:lnTo>
                  <a:lnTo>
                    <a:pt x="2859049" y="6148"/>
                  </a:lnTo>
                  <a:lnTo>
                    <a:pt x="2883823" y="22890"/>
                  </a:lnTo>
                  <a:lnTo>
                    <a:pt x="2900564" y="47668"/>
                  </a:lnTo>
                  <a:lnTo>
                    <a:pt x="2906712" y="77927"/>
                  </a:lnTo>
                  <a:lnTo>
                    <a:pt x="2906712" y="93916"/>
                  </a:lnTo>
                  <a:lnTo>
                    <a:pt x="2900564" y="124167"/>
                  </a:lnTo>
                  <a:lnTo>
                    <a:pt x="2883823" y="148942"/>
                  </a:lnTo>
                  <a:lnTo>
                    <a:pt x="2859049" y="165682"/>
                  </a:lnTo>
                  <a:lnTo>
                    <a:pt x="2828798" y="171830"/>
                  </a:lnTo>
                  <a:close/>
                </a:path>
              </a:pathLst>
            </a:custGeom>
            <a:ln w="11049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42137" y="1119044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10134" y="0"/>
                  </a:moveTo>
                  <a:lnTo>
                    <a:pt x="0" y="7658"/>
                  </a:lnTo>
                </a:path>
              </a:pathLst>
            </a:custGeom>
            <a:ln w="9525">
              <a:solidFill>
                <a:srgbClr val="CB35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41247" y="1141907"/>
              <a:ext cx="1480820" cy="1118870"/>
            </a:xfrm>
            <a:custGeom>
              <a:avLst/>
              <a:gdLst/>
              <a:ahLst/>
              <a:cxnLst/>
              <a:rect l="l" t="t" r="r" b="b"/>
              <a:pathLst>
                <a:path w="1480820" h="1118870">
                  <a:moveTo>
                    <a:pt x="1480743" y="0"/>
                  </a:moveTo>
                  <a:lnTo>
                    <a:pt x="0" y="1118260"/>
                  </a:lnTo>
                </a:path>
              </a:pathLst>
            </a:custGeom>
            <a:ln w="9525">
              <a:solidFill>
                <a:srgbClr val="CB356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6995" y="2238883"/>
              <a:ext cx="70934" cy="70927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669627" y="2082997"/>
            <a:ext cx="1964689" cy="4895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EL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SENSOR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ESTÁ</a:t>
            </a:r>
            <a:r>
              <a:rPr sz="1000" spc="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ACTIVO</a:t>
            </a:r>
            <a:r>
              <a:rPr sz="1000" spc="2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97</a:t>
            </a:r>
            <a:r>
              <a:rPr sz="1200" b="1" spc="-25" dirty="0">
                <a:solidFill>
                  <a:srgbClr val="475563"/>
                </a:solidFill>
                <a:latin typeface="Open Sans"/>
                <a:cs typeface="Open Sans"/>
              </a:rPr>
              <a:t>%</a:t>
            </a:r>
            <a:endParaRPr sz="1200">
              <a:latin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LECTURAS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475563"/>
                </a:solidFill>
                <a:latin typeface="Open Sans"/>
                <a:cs typeface="Open Sans"/>
              </a:rPr>
              <a:t>PROMEDIO</a:t>
            </a:r>
            <a:r>
              <a:rPr sz="1000" spc="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7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dirty="0">
                <a:solidFill>
                  <a:srgbClr val="475563"/>
                </a:solidFill>
                <a:latin typeface="Open Sans"/>
                <a:cs typeface="Open Sans"/>
              </a:rPr>
              <a:t>/</a:t>
            </a:r>
            <a:r>
              <a:rPr sz="1400" b="1" spc="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400" b="1" spc="-25" dirty="0">
                <a:solidFill>
                  <a:srgbClr val="475563"/>
                </a:solidFill>
                <a:latin typeface="Open Sans"/>
                <a:cs typeface="Open Sans"/>
              </a:rPr>
              <a:t>DÍA</a:t>
            </a:r>
            <a:endParaRPr sz="1400">
              <a:latin typeface="Open Sans"/>
              <a:cs typeface="Open San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0670" y="2184262"/>
            <a:ext cx="103111" cy="10312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0670" y="2411230"/>
            <a:ext cx="103111" cy="103124"/>
          </a:xfrm>
          <a:prstGeom prst="rect">
            <a:avLst/>
          </a:prstGeom>
        </p:spPr>
      </p:pic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29222" y="2747315"/>
          <a:ext cx="2706370" cy="1370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784">
                <a:tc>
                  <a:txBody>
                    <a:bodyPr/>
                    <a:lstStyle/>
                    <a:p>
                      <a:pPr marL="127000" marR="30162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GMI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(&lt;7%)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46075">
                        <a:lnSpc>
                          <a:spcPct val="103600"/>
                        </a:lnSpc>
                        <a:spcBef>
                          <a:spcPts val="70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(&gt;5%)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889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296545">
                        <a:lnSpc>
                          <a:spcPct val="1036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(&gt;4%)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1524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276860">
                        <a:lnSpc>
                          <a:spcPct val="103600"/>
                        </a:lnSpc>
                        <a:spcBef>
                          <a:spcPts val="409"/>
                        </a:spcBef>
                      </a:pPr>
                      <a:r>
                        <a:rPr sz="700" b="1" dirty="0">
                          <a:latin typeface="OpenSans-ExtraBold"/>
                          <a:cs typeface="OpenSans-ExtraBold"/>
                        </a:rPr>
                        <a:t>TAR</a:t>
                      </a:r>
                      <a:r>
                        <a:rPr sz="700" b="1" spc="-35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latin typeface="OpenSans-ExtraBold"/>
                          <a:cs typeface="OpenSans-ExtraBold"/>
                        </a:rPr>
                        <a:t>1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ADECUADO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(&lt;25%)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2069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296545">
                        <a:lnSpc>
                          <a:spcPct val="103600"/>
                        </a:lnSpc>
                        <a:spcBef>
                          <a:spcPts val="459"/>
                        </a:spcBef>
                      </a:pPr>
                      <a:r>
                        <a:rPr sz="700" b="1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TBR</a:t>
                      </a:r>
                      <a:r>
                        <a:rPr sz="700" b="1" spc="-35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5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2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EXCESIVO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(&gt;1%)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8419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lnB w="9525">
                      <a:solidFill>
                        <a:srgbClr val="009E91"/>
                      </a:solidFill>
                      <a:prstDash val="solid"/>
                    </a:lnB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167005">
                        <a:lnSpc>
                          <a:spcPct val="103600"/>
                        </a:lnSpc>
                        <a:spcBef>
                          <a:spcPts val="405"/>
                        </a:spcBef>
                      </a:pPr>
                      <a:r>
                        <a:rPr sz="700" b="1" spc="-25" dirty="0">
                          <a:latin typeface="OpenSans-ExtraBold"/>
                          <a:cs typeface="OpenSans-ExtraBold"/>
                        </a:rPr>
                        <a:t>TIR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latin typeface="OpenSans-ExtraBold"/>
                          <a:cs typeface="OpenSans-ExtraBold"/>
                        </a:rPr>
                        <a:t>INSUFICIENTE</a:t>
                      </a:r>
                      <a:r>
                        <a:rPr sz="700" b="1" spc="500" dirty="0"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spc="-10" dirty="0">
                          <a:latin typeface="OpenSans-SemiBold"/>
                          <a:cs typeface="OpenSans-SemiBold"/>
                        </a:rPr>
                        <a:t>(&lt;70%)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1435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4191D8">
                        <a:alpha val="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9065" marR="82550">
                        <a:lnSpc>
                          <a:spcPct val="103600"/>
                        </a:lnSpc>
                        <a:spcBef>
                          <a:spcPts val="450"/>
                        </a:spcBef>
                      </a:pP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ELEVADA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VARIABILIDAD</a:t>
                      </a:r>
                      <a:r>
                        <a:rPr sz="700" b="1" spc="500" dirty="0">
                          <a:solidFill>
                            <a:srgbClr val="C60016"/>
                          </a:solidFill>
                          <a:latin typeface="OpenSans-ExtraBold"/>
                          <a:cs typeface="OpenSans-ExtraBold"/>
                        </a:rPr>
                        <a:t> </a:t>
                      </a:r>
                      <a:r>
                        <a:rPr sz="800" b="1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(CV </a:t>
                      </a:r>
                      <a:r>
                        <a:rPr sz="800" b="1" spc="-10" dirty="0">
                          <a:solidFill>
                            <a:srgbClr val="C60016"/>
                          </a:solidFill>
                          <a:latin typeface="OpenSans-SemiBold"/>
                          <a:cs typeface="OpenSans-SemiBold"/>
                        </a:rPr>
                        <a:t>&gt;36%)</a:t>
                      </a:r>
                      <a:endParaRPr sz="800">
                        <a:latin typeface="OpenSans-SemiBold"/>
                        <a:cs typeface="OpenSans-SemiBold"/>
                      </a:endParaRPr>
                    </a:p>
                  </a:txBody>
                  <a:tcPr marL="0" marR="0" marT="57150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009E91"/>
                      </a:solidFill>
                      <a:prstDash val="solid"/>
                    </a:lnT>
                    <a:solidFill>
                      <a:srgbClr val="4191D8">
                        <a:alpha val="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AADE1859-9D5C-6AF0-0A2A-231A392FE9ED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419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98">
            <a:extLst>
              <a:ext uri="{FF2B5EF4-FFF2-40B4-BE49-F238E27FC236}">
                <a16:creationId xmlns:a16="http://schemas.microsoft.com/office/drawing/2014/main" id="{17F428A2-5FBD-0BFB-C0C5-275CD0E5494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8F5D7CBB-A553-C2B9-F943-8E16E4D5C75B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07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JAIME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4" name="object 43">
            <a:extLst>
              <a:ext uri="{FF2B5EF4-FFF2-40B4-BE49-F238E27FC236}">
                <a16:creationId xmlns:a16="http://schemas.microsoft.com/office/drawing/2014/main" id="{18BD3204-AA58-64C5-FE84-9C291BA4C6D3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0" name="object 26">
            <a:extLst>
              <a:ext uri="{FF2B5EF4-FFF2-40B4-BE49-F238E27FC236}">
                <a16:creationId xmlns:a16="http://schemas.microsoft.com/office/drawing/2014/main" id="{8512F274-FC87-FE08-2CB1-2A1AA85BF5C7}"/>
              </a:ext>
            </a:extLst>
          </p:cNvPr>
          <p:cNvGrpSpPr/>
          <p:nvPr/>
        </p:nvGrpSpPr>
        <p:grpSpPr>
          <a:xfrm>
            <a:off x="406553" y="1715269"/>
            <a:ext cx="998855" cy="59690"/>
            <a:chOff x="737857" y="1781530"/>
            <a:chExt cx="998855" cy="59690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83ED810B-034C-C03A-ED97-7F47402DC39A}"/>
                </a:ext>
              </a:extLst>
            </p:cNvPr>
            <p:cNvSpPr/>
            <p:nvPr/>
          </p:nvSpPr>
          <p:spPr>
            <a:xfrm>
              <a:off x="737857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CA26B395-C302-43CF-7911-E673634CF57E}"/>
                </a:ext>
              </a:extLst>
            </p:cNvPr>
            <p:cNvSpPr/>
            <p:nvPr/>
          </p:nvSpPr>
          <p:spPr>
            <a:xfrm>
              <a:off x="1070203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D4C11E04-FC96-92A5-46AB-9CC9A07B6052}"/>
                </a:ext>
              </a:extLst>
            </p:cNvPr>
            <p:cNvSpPr/>
            <p:nvPr/>
          </p:nvSpPr>
          <p:spPr>
            <a:xfrm>
              <a:off x="1403845" y="1781530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39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30">
            <a:extLst>
              <a:ext uri="{FF2B5EF4-FFF2-40B4-BE49-F238E27FC236}">
                <a16:creationId xmlns:a16="http://schemas.microsoft.com/office/drawing/2014/main" id="{C585CBA1-ED6C-3513-FC8E-3876600D68EC}"/>
              </a:ext>
            </a:extLst>
          </p:cNvPr>
          <p:cNvSpPr txBox="1"/>
          <p:nvPr/>
        </p:nvSpPr>
        <p:spPr>
          <a:xfrm>
            <a:off x="393867" y="1128292"/>
            <a:ext cx="23228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8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ASPECTOS</a:t>
            </a:r>
            <a:endParaRPr sz="1800" dirty="0">
              <a:latin typeface="Open Sans"/>
              <a:cs typeface="Open Sans"/>
            </a:endParaRPr>
          </a:p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A</a:t>
            </a:r>
            <a:r>
              <a:rPr sz="1800" b="1" spc="-2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TENER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dirty="0">
                <a:solidFill>
                  <a:srgbClr val="475563"/>
                </a:solidFill>
                <a:latin typeface="Open Sans"/>
                <a:cs typeface="Open Sans"/>
              </a:rPr>
              <a:t>EN</a:t>
            </a:r>
            <a:r>
              <a:rPr sz="1800" b="1" spc="-5" dirty="0">
                <a:solidFill>
                  <a:srgbClr val="475563"/>
                </a:solidFill>
                <a:latin typeface="Open Sans"/>
                <a:cs typeface="Open Sans"/>
              </a:rPr>
              <a:t> </a:t>
            </a: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CUENTA</a:t>
            </a:r>
            <a:endParaRPr sz="18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9252" y="1325942"/>
            <a:ext cx="437515" cy="248920"/>
            <a:chOff x="6969252" y="1325942"/>
            <a:chExt cx="437515" cy="248920"/>
          </a:xfrm>
        </p:grpSpPr>
        <p:sp>
          <p:nvSpPr>
            <p:cNvPr id="3" name="object 3"/>
            <p:cNvSpPr/>
            <p:nvPr/>
          </p:nvSpPr>
          <p:spPr>
            <a:xfrm>
              <a:off x="6969252" y="1352372"/>
              <a:ext cx="437515" cy="182880"/>
            </a:xfrm>
            <a:custGeom>
              <a:avLst/>
              <a:gdLst/>
              <a:ahLst/>
              <a:cxnLst/>
              <a:rect l="l" t="t" r="r" b="b"/>
              <a:pathLst>
                <a:path w="437515" h="182880">
                  <a:moveTo>
                    <a:pt x="437349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437349" y="182651"/>
                  </a:lnTo>
                  <a:lnTo>
                    <a:pt x="437349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71535" y="1329117"/>
              <a:ext cx="435609" cy="0"/>
            </a:xfrm>
            <a:custGeom>
              <a:avLst/>
              <a:gdLst/>
              <a:ahLst/>
              <a:cxnLst/>
              <a:rect l="l" t="t" r="r" b="b"/>
              <a:pathLst>
                <a:path w="435609">
                  <a:moveTo>
                    <a:pt x="0" y="0"/>
                  </a:moveTo>
                  <a:lnTo>
                    <a:pt x="4351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71535" y="1571251"/>
              <a:ext cx="435609" cy="0"/>
            </a:xfrm>
            <a:custGeom>
              <a:avLst/>
              <a:gdLst/>
              <a:ahLst/>
              <a:cxnLst/>
              <a:rect l="l" t="t" r="r" b="b"/>
              <a:pathLst>
                <a:path w="435609">
                  <a:moveTo>
                    <a:pt x="0" y="0"/>
                  </a:moveTo>
                  <a:lnTo>
                    <a:pt x="4351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969252" y="2041083"/>
            <a:ext cx="437515" cy="248920"/>
            <a:chOff x="6969252" y="2041083"/>
            <a:chExt cx="437515" cy="248920"/>
          </a:xfrm>
        </p:grpSpPr>
        <p:sp>
          <p:nvSpPr>
            <p:cNvPr id="7" name="object 7"/>
            <p:cNvSpPr/>
            <p:nvPr/>
          </p:nvSpPr>
          <p:spPr>
            <a:xfrm>
              <a:off x="6969252" y="2073148"/>
              <a:ext cx="437515" cy="182880"/>
            </a:xfrm>
            <a:custGeom>
              <a:avLst/>
              <a:gdLst/>
              <a:ahLst/>
              <a:cxnLst/>
              <a:rect l="l" t="t" r="r" b="b"/>
              <a:pathLst>
                <a:path w="437515" h="182880">
                  <a:moveTo>
                    <a:pt x="437349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437349" y="182651"/>
                  </a:lnTo>
                  <a:lnTo>
                    <a:pt x="437349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71535" y="2044258"/>
              <a:ext cx="435609" cy="0"/>
            </a:xfrm>
            <a:custGeom>
              <a:avLst/>
              <a:gdLst/>
              <a:ahLst/>
              <a:cxnLst/>
              <a:rect l="l" t="t" r="r" b="b"/>
              <a:pathLst>
                <a:path w="435609">
                  <a:moveTo>
                    <a:pt x="0" y="0"/>
                  </a:moveTo>
                  <a:lnTo>
                    <a:pt x="4351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71535" y="2286391"/>
              <a:ext cx="435609" cy="0"/>
            </a:xfrm>
            <a:custGeom>
              <a:avLst/>
              <a:gdLst/>
              <a:ahLst/>
              <a:cxnLst/>
              <a:rect l="l" t="t" r="r" b="b"/>
              <a:pathLst>
                <a:path w="435609">
                  <a:moveTo>
                    <a:pt x="0" y="0"/>
                  </a:moveTo>
                  <a:lnTo>
                    <a:pt x="4351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015729" y="1087717"/>
            <a:ext cx="3799840" cy="182880"/>
          </a:xfrm>
          <a:custGeom>
            <a:avLst/>
            <a:gdLst/>
            <a:ahLst/>
            <a:cxnLst/>
            <a:rect l="l" t="t" r="r" b="b"/>
            <a:pathLst>
              <a:path w="3799840" h="182880">
                <a:moveTo>
                  <a:pt x="3799751" y="0"/>
                </a:moveTo>
                <a:lnTo>
                  <a:pt x="0" y="0"/>
                </a:lnTo>
                <a:lnTo>
                  <a:pt x="0" y="182651"/>
                </a:lnTo>
                <a:lnTo>
                  <a:pt x="3799751" y="182651"/>
                </a:lnTo>
                <a:lnTo>
                  <a:pt x="3799751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3015729" y="1325939"/>
            <a:ext cx="3804285" cy="963930"/>
            <a:chOff x="3015729" y="1325939"/>
            <a:chExt cx="3804285" cy="963930"/>
          </a:xfrm>
        </p:grpSpPr>
        <p:sp>
          <p:nvSpPr>
            <p:cNvPr id="12" name="object 12"/>
            <p:cNvSpPr/>
            <p:nvPr/>
          </p:nvSpPr>
          <p:spPr>
            <a:xfrm>
              <a:off x="3015729" y="1352372"/>
              <a:ext cx="3799840" cy="182880"/>
            </a:xfrm>
            <a:custGeom>
              <a:avLst/>
              <a:gdLst/>
              <a:ahLst/>
              <a:cxnLst/>
              <a:rect l="l" t="t" r="r" b="b"/>
              <a:pathLst>
                <a:path w="3799840" h="182880">
                  <a:moveTo>
                    <a:pt x="3799751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3799751" y="182651"/>
                  </a:lnTo>
                  <a:lnTo>
                    <a:pt x="3799751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35630" y="132911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7469" y="1329114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08991" y="132911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15729" y="1609445"/>
              <a:ext cx="3799840" cy="397510"/>
            </a:xfrm>
            <a:custGeom>
              <a:avLst/>
              <a:gdLst/>
              <a:ahLst/>
              <a:cxnLst/>
              <a:rect l="l" t="t" r="r" b="b"/>
              <a:pathLst>
                <a:path w="3799840" h="397510">
                  <a:moveTo>
                    <a:pt x="3799751" y="0"/>
                  </a:moveTo>
                  <a:lnTo>
                    <a:pt x="0" y="0"/>
                  </a:lnTo>
                  <a:lnTo>
                    <a:pt x="0" y="396900"/>
                  </a:lnTo>
                  <a:lnTo>
                    <a:pt x="3799751" y="396900"/>
                  </a:lnTo>
                  <a:lnTo>
                    <a:pt x="3799751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5630" y="157125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57469" y="1571251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08991" y="157125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15729" y="2073148"/>
              <a:ext cx="3799840" cy="182880"/>
            </a:xfrm>
            <a:custGeom>
              <a:avLst/>
              <a:gdLst/>
              <a:ahLst/>
              <a:cxnLst/>
              <a:rect l="l" t="t" r="r" b="b"/>
              <a:pathLst>
                <a:path w="3799840" h="182880">
                  <a:moveTo>
                    <a:pt x="3799751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3799751" y="182651"/>
                  </a:lnTo>
                  <a:lnTo>
                    <a:pt x="3799751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35630" y="204425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57469" y="2044259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08991" y="2044259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35630" y="228639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057469" y="2286390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08991" y="2286390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586735" y="529506"/>
            <a:ext cx="316230" cy="1760855"/>
            <a:chOff x="2586735" y="529506"/>
            <a:chExt cx="316230" cy="1760855"/>
          </a:xfrm>
        </p:grpSpPr>
        <p:sp>
          <p:nvSpPr>
            <p:cNvPr id="28" name="object 28"/>
            <p:cNvSpPr/>
            <p:nvPr/>
          </p:nvSpPr>
          <p:spPr>
            <a:xfrm>
              <a:off x="2746631" y="653393"/>
              <a:ext cx="0" cy="1637030"/>
            </a:xfrm>
            <a:custGeom>
              <a:avLst/>
              <a:gdLst/>
              <a:ahLst/>
              <a:cxnLst/>
              <a:rect l="l" t="t" r="r" b="b"/>
              <a:pathLst>
                <a:path h="1637030">
                  <a:moveTo>
                    <a:pt x="0" y="0"/>
                  </a:moveTo>
                  <a:lnTo>
                    <a:pt x="0" y="1636902"/>
                  </a:lnTo>
                </a:path>
              </a:pathLst>
            </a:custGeom>
            <a:ln w="9525">
              <a:solidFill>
                <a:srgbClr val="439F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86735" y="529506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30" h="316230">
                  <a:moveTo>
                    <a:pt x="158064" y="0"/>
                  </a:moveTo>
                  <a:lnTo>
                    <a:pt x="108102" y="8059"/>
                  </a:lnTo>
                  <a:lnTo>
                    <a:pt x="64712" y="30500"/>
                  </a:lnTo>
                  <a:lnTo>
                    <a:pt x="30496" y="64720"/>
                  </a:lnTo>
                  <a:lnTo>
                    <a:pt x="8057" y="108113"/>
                  </a:lnTo>
                  <a:lnTo>
                    <a:pt x="0" y="158076"/>
                  </a:lnTo>
                  <a:lnTo>
                    <a:pt x="8057" y="208040"/>
                  </a:lnTo>
                  <a:lnTo>
                    <a:pt x="30496" y="251433"/>
                  </a:lnTo>
                  <a:lnTo>
                    <a:pt x="64712" y="285653"/>
                  </a:lnTo>
                  <a:lnTo>
                    <a:pt x="108102" y="308094"/>
                  </a:lnTo>
                  <a:lnTo>
                    <a:pt x="158064" y="316153"/>
                  </a:lnTo>
                  <a:lnTo>
                    <a:pt x="208027" y="308094"/>
                  </a:lnTo>
                  <a:lnTo>
                    <a:pt x="251420" y="285653"/>
                  </a:lnTo>
                  <a:lnTo>
                    <a:pt x="285640" y="251433"/>
                  </a:lnTo>
                  <a:lnTo>
                    <a:pt x="308081" y="208040"/>
                  </a:lnTo>
                  <a:lnTo>
                    <a:pt x="316141" y="158076"/>
                  </a:lnTo>
                  <a:lnTo>
                    <a:pt x="308081" y="108113"/>
                  </a:lnTo>
                  <a:lnTo>
                    <a:pt x="285640" y="64720"/>
                  </a:lnTo>
                  <a:lnTo>
                    <a:pt x="251420" y="30500"/>
                  </a:lnTo>
                  <a:lnTo>
                    <a:pt x="208027" y="8059"/>
                  </a:lnTo>
                  <a:lnTo>
                    <a:pt x="158064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6896699" y="1092614"/>
            <a:ext cx="0" cy="1158875"/>
          </a:xfrm>
          <a:custGeom>
            <a:avLst/>
            <a:gdLst/>
            <a:ahLst/>
            <a:cxnLst/>
            <a:rect l="l" t="t" r="r" b="b"/>
            <a:pathLst>
              <a:path h="1158875">
                <a:moveTo>
                  <a:pt x="0" y="0"/>
                </a:moveTo>
                <a:lnTo>
                  <a:pt x="0" y="1158265"/>
                </a:lnTo>
              </a:path>
            </a:pathLst>
          </a:custGeom>
          <a:ln w="6350">
            <a:solidFill>
              <a:srgbClr val="439F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978335" y="535777"/>
            <a:ext cx="350139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0360" algn="l"/>
              </a:tabLst>
            </a:pPr>
            <a:r>
              <a:rPr sz="1500" b="1" dirty="0">
                <a:solidFill>
                  <a:srgbClr val="445565"/>
                </a:solidFill>
                <a:latin typeface="Open Sans"/>
                <a:cs typeface="Open Sans"/>
              </a:rPr>
              <a:t>HIPOGLUCEMIAS</a:t>
            </a:r>
            <a:r>
              <a:rPr sz="1500" b="1" spc="-60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sz="1500" spc="-10" dirty="0">
                <a:solidFill>
                  <a:srgbClr val="445565"/>
                </a:solidFill>
                <a:latin typeface="Open Sans"/>
                <a:cs typeface="Open Sans"/>
              </a:rPr>
              <a:t>(TBR&gt;OBJETIVOS)</a:t>
            </a:r>
            <a:endParaRPr sz="1500" dirty="0">
              <a:latin typeface="Open Sans"/>
              <a:cs typeface="Open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15729" y="1087717"/>
            <a:ext cx="3799840" cy="1828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Exceso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basal.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84152" y="1345783"/>
            <a:ext cx="95376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Ejercicio</a:t>
            </a:r>
            <a:r>
              <a:rPr sz="1000" spc="-4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previo.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15729" y="1609445"/>
            <a:ext cx="379984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670" marR="519430">
              <a:lnSpc>
                <a:spcPts val="1400"/>
              </a:lnSpc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Si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1ª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parte 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la noche:</a:t>
            </a:r>
            <a:r>
              <a:rPr sz="1000" spc="-1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exceso 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insulina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prandial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en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cena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menor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ingesta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carbohidratos.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15729" y="2056983"/>
            <a:ext cx="37998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Corrección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 un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valor alto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 glucosa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previo.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15729" y="860437"/>
            <a:ext cx="1112520" cy="146050"/>
          </a:xfrm>
          <a:prstGeom prst="rect">
            <a:avLst/>
          </a:prstGeom>
          <a:solidFill>
            <a:srgbClr val="445565"/>
          </a:solidFill>
        </p:spPr>
        <p:txBody>
          <a:bodyPr vert="horz" wrap="square" lIns="0" tIns="127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0"/>
              </a:spcBef>
            </a:pPr>
            <a:r>
              <a:rPr sz="900" b="1" spc="-10" dirty="0">
                <a:solidFill>
                  <a:srgbClr val="FFFFFF"/>
                </a:solidFill>
                <a:latin typeface="Open Sans"/>
                <a:cs typeface="Open Sans"/>
              </a:rPr>
              <a:t>NOCTURNA</a:t>
            </a:r>
            <a:endParaRPr sz="900">
              <a:latin typeface="Open Sans"/>
              <a:cs typeface="Open Sans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6456" y="1131346"/>
            <a:ext cx="92456" cy="9245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3106456" y="1393418"/>
            <a:ext cx="92710" cy="817244"/>
            <a:chOff x="3106456" y="1393418"/>
            <a:chExt cx="92710" cy="817244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6456" y="1671042"/>
              <a:ext cx="92456" cy="9245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6456" y="1393418"/>
              <a:ext cx="92456" cy="9245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6456" y="2118094"/>
              <a:ext cx="92456" cy="9245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969252" y="1087717"/>
            <a:ext cx="43751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365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65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SI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969252" y="1609445"/>
            <a:ext cx="437515" cy="39751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69252" y="1379446"/>
            <a:ext cx="437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69252" y="2083330"/>
            <a:ext cx="4375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586735" y="2635510"/>
            <a:ext cx="316230" cy="1890395"/>
            <a:chOff x="2586735" y="2635510"/>
            <a:chExt cx="316230" cy="1890395"/>
          </a:xfrm>
        </p:grpSpPr>
        <p:sp>
          <p:nvSpPr>
            <p:cNvPr id="47" name="object 47"/>
            <p:cNvSpPr/>
            <p:nvPr/>
          </p:nvSpPr>
          <p:spPr>
            <a:xfrm>
              <a:off x="2746631" y="2888912"/>
              <a:ext cx="0" cy="1637030"/>
            </a:xfrm>
            <a:custGeom>
              <a:avLst/>
              <a:gdLst/>
              <a:ahLst/>
              <a:cxnLst/>
              <a:rect l="l" t="t" r="r" b="b"/>
              <a:pathLst>
                <a:path h="1637029">
                  <a:moveTo>
                    <a:pt x="0" y="0"/>
                  </a:moveTo>
                  <a:lnTo>
                    <a:pt x="0" y="1636902"/>
                  </a:lnTo>
                </a:path>
              </a:pathLst>
            </a:custGeom>
            <a:ln w="9525">
              <a:solidFill>
                <a:srgbClr val="439F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86735" y="2635510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30" h="316230">
                  <a:moveTo>
                    <a:pt x="158064" y="0"/>
                  </a:moveTo>
                  <a:lnTo>
                    <a:pt x="108102" y="8059"/>
                  </a:lnTo>
                  <a:lnTo>
                    <a:pt x="64712" y="30500"/>
                  </a:lnTo>
                  <a:lnTo>
                    <a:pt x="30496" y="64720"/>
                  </a:lnTo>
                  <a:lnTo>
                    <a:pt x="8057" y="108113"/>
                  </a:lnTo>
                  <a:lnTo>
                    <a:pt x="0" y="158076"/>
                  </a:lnTo>
                  <a:lnTo>
                    <a:pt x="8057" y="208040"/>
                  </a:lnTo>
                  <a:lnTo>
                    <a:pt x="30496" y="251433"/>
                  </a:lnTo>
                  <a:lnTo>
                    <a:pt x="64712" y="285653"/>
                  </a:lnTo>
                  <a:lnTo>
                    <a:pt x="108102" y="308094"/>
                  </a:lnTo>
                  <a:lnTo>
                    <a:pt x="158064" y="316153"/>
                  </a:lnTo>
                  <a:lnTo>
                    <a:pt x="208027" y="308094"/>
                  </a:lnTo>
                  <a:lnTo>
                    <a:pt x="251420" y="285653"/>
                  </a:lnTo>
                  <a:lnTo>
                    <a:pt x="285640" y="251433"/>
                  </a:lnTo>
                  <a:lnTo>
                    <a:pt x="308081" y="208040"/>
                  </a:lnTo>
                  <a:lnTo>
                    <a:pt x="316141" y="158076"/>
                  </a:lnTo>
                  <a:lnTo>
                    <a:pt x="308081" y="108113"/>
                  </a:lnTo>
                  <a:lnTo>
                    <a:pt x="285640" y="64720"/>
                  </a:lnTo>
                  <a:lnTo>
                    <a:pt x="251420" y="30500"/>
                  </a:lnTo>
                  <a:lnTo>
                    <a:pt x="208027" y="8059"/>
                  </a:lnTo>
                  <a:lnTo>
                    <a:pt x="158064" y="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6973306" y="3217966"/>
            <a:ext cx="435609" cy="6350"/>
            <a:chOff x="6973306" y="3217966"/>
            <a:chExt cx="435609" cy="6350"/>
          </a:xfrm>
        </p:grpSpPr>
        <p:sp>
          <p:nvSpPr>
            <p:cNvPr id="50" name="object 50"/>
            <p:cNvSpPr/>
            <p:nvPr/>
          </p:nvSpPr>
          <p:spPr>
            <a:xfrm>
              <a:off x="6973306" y="322114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995108" y="3221141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805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401165" y="322114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973306" y="3460103"/>
            <a:ext cx="435609" cy="6350"/>
            <a:chOff x="6973306" y="3460103"/>
            <a:chExt cx="435609" cy="6350"/>
          </a:xfrm>
        </p:grpSpPr>
        <p:sp>
          <p:nvSpPr>
            <p:cNvPr id="54" name="object 54"/>
            <p:cNvSpPr/>
            <p:nvPr/>
          </p:nvSpPr>
          <p:spPr>
            <a:xfrm>
              <a:off x="6973306" y="346327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995108" y="3463278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805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401165" y="346327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6973306" y="3752917"/>
            <a:ext cx="435609" cy="6350"/>
            <a:chOff x="6973306" y="3752917"/>
            <a:chExt cx="435609" cy="6350"/>
          </a:xfrm>
        </p:grpSpPr>
        <p:sp>
          <p:nvSpPr>
            <p:cNvPr id="58" name="object 58"/>
            <p:cNvSpPr/>
            <p:nvPr/>
          </p:nvSpPr>
          <p:spPr>
            <a:xfrm>
              <a:off x="6973306" y="375609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95108" y="3756092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805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401165" y="375609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6973306" y="3995048"/>
            <a:ext cx="435609" cy="6350"/>
            <a:chOff x="6973306" y="3995048"/>
            <a:chExt cx="435609" cy="6350"/>
          </a:xfrm>
        </p:grpSpPr>
        <p:sp>
          <p:nvSpPr>
            <p:cNvPr id="62" name="object 62"/>
            <p:cNvSpPr/>
            <p:nvPr/>
          </p:nvSpPr>
          <p:spPr>
            <a:xfrm>
              <a:off x="6973306" y="399822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95108" y="3998223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805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401165" y="399822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6973306" y="4270969"/>
            <a:ext cx="435609" cy="6350"/>
            <a:chOff x="6973306" y="4270969"/>
            <a:chExt cx="435609" cy="6350"/>
          </a:xfrm>
        </p:grpSpPr>
        <p:sp>
          <p:nvSpPr>
            <p:cNvPr id="66" name="object 66"/>
            <p:cNvSpPr/>
            <p:nvPr/>
          </p:nvSpPr>
          <p:spPr>
            <a:xfrm>
              <a:off x="6973306" y="427414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995108" y="4274144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805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401165" y="427414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object 69"/>
          <p:cNvGrpSpPr/>
          <p:nvPr/>
        </p:nvGrpSpPr>
        <p:grpSpPr>
          <a:xfrm>
            <a:off x="6973306" y="4513106"/>
            <a:ext cx="435609" cy="6350"/>
            <a:chOff x="6973306" y="4513106"/>
            <a:chExt cx="435609" cy="6350"/>
          </a:xfrm>
        </p:grpSpPr>
        <p:sp>
          <p:nvSpPr>
            <p:cNvPr id="70" name="object 70"/>
            <p:cNvSpPr/>
            <p:nvPr/>
          </p:nvSpPr>
          <p:spPr>
            <a:xfrm>
              <a:off x="6973306" y="451628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995108" y="4516281"/>
              <a:ext cx="399415" cy="0"/>
            </a:xfrm>
            <a:custGeom>
              <a:avLst/>
              <a:gdLst/>
              <a:ahLst/>
              <a:cxnLst/>
              <a:rect l="l" t="t" r="r" b="b"/>
              <a:pathLst>
                <a:path w="399415">
                  <a:moveTo>
                    <a:pt x="0" y="0"/>
                  </a:moveTo>
                  <a:lnTo>
                    <a:pt x="398805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401165" y="451628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3015729" y="2979737"/>
            <a:ext cx="3799840" cy="182880"/>
          </a:xfrm>
          <a:custGeom>
            <a:avLst/>
            <a:gdLst/>
            <a:ahLst/>
            <a:cxnLst/>
            <a:rect l="l" t="t" r="r" b="b"/>
            <a:pathLst>
              <a:path w="3799840" h="182880">
                <a:moveTo>
                  <a:pt x="3799751" y="0"/>
                </a:moveTo>
                <a:lnTo>
                  <a:pt x="0" y="0"/>
                </a:lnTo>
                <a:lnTo>
                  <a:pt x="0" y="182651"/>
                </a:lnTo>
                <a:lnTo>
                  <a:pt x="3799751" y="182651"/>
                </a:lnTo>
                <a:lnTo>
                  <a:pt x="3799751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4" name="object 74"/>
          <p:cNvGrpSpPr/>
          <p:nvPr/>
        </p:nvGrpSpPr>
        <p:grpSpPr>
          <a:xfrm>
            <a:off x="3015729" y="3217966"/>
            <a:ext cx="3804285" cy="248920"/>
            <a:chOff x="3015729" y="3217966"/>
            <a:chExt cx="3804285" cy="248920"/>
          </a:xfrm>
        </p:grpSpPr>
        <p:sp>
          <p:nvSpPr>
            <p:cNvPr id="75" name="object 75"/>
            <p:cNvSpPr/>
            <p:nvPr/>
          </p:nvSpPr>
          <p:spPr>
            <a:xfrm>
              <a:off x="3015729" y="3244392"/>
              <a:ext cx="3799840" cy="182880"/>
            </a:xfrm>
            <a:custGeom>
              <a:avLst/>
              <a:gdLst/>
              <a:ahLst/>
              <a:cxnLst/>
              <a:rect l="l" t="t" r="r" b="b"/>
              <a:pathLst>
                <a:path w="3799840" h="182879">
                  <a:moveTo>
                    <a:pt x="3799751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3799751" y="182651"/>
                  </a:lnTo>
                  <a:lnTo>
                    <a:pt x="3799751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35630" y="322114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057469" y="3221141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08991" y="322114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35630" y="346327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057469" y="3463278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08991" y="3463278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/>
          <p:nvPr/>
        </p:nvSpPr>
        <p:spPr>
          <a:xfrm>
            <a:off x="3015729" y="3514687"/>
            <a:ext cx="3799840" cy="182880"/>
          </a:xfrm>
          <a:custGeom>
            <a:avLst/>
            <a:gdLst/>
            <a:ahLst/>
            <a:cxnLst/>
            <a:rect l="l" t="t" r="r" b="b"/>
            <a:pathLst>
              <a:path w="3799840" h="182879">
                <a:moveTo>
                  <a:pt x="3799751" y="0"/>
                </a:moveTo>
                <a:lnTo>
                  <a:pt x="0" y="0"/>
                </a:lnTo>
                <a:lnTo>
                  <a:pt x="0" y="182651"/>
                </a:lnTo>
                <a:lnTo>
                  <a:pt x="3799751" y="182651"/>
                </a:lnTo>
                <a:lnTo>
                  <a:pt x="3799751" y="0"/>
                </a:lnTo>
                <a:close/>
              </a:path>
            </a:pathLst>
          </a:custGeom>
          <a:solidFill>
            <a:srgbClr val="4191D8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3" name="object 83"/>
          <p:cNvGrpSpPr/>
          <p:nvPr/>
        </p:nvGrpSpPr>
        <p:grpSpPr>
          <a:xfrm>
            <a:off x="3015729" y="3752917"/>
            <a:ext cx="3804285" cy="462915"/>
            <a:chOff x="3015729" y="3752917"/>
            <a:chExt cx="3804285" cy="462915"/>
          </a:xfrm>
        </p:grpSpPr>
        <p:sp>
          <p:nvSpPr>
            <p:cNvPr id="84" name="object 84"/>
            <p:cNvSpPr/>
            <p:nvPr/>
          </p:nvSpPr>
          <p:spPr>
            <a:xfrm>
              <a:off x="3015729" y="3779342"/>
              <a:ext cx="3799840" cy="182880"/>
            </a:xfrm>
            <a:custGeom>
              <a:avLst/>
              <a:gdLst/>
              <a:ahLst/>
              <a:cxnLst/>
              <a:rect l="l" t="t" r="r" b="b"/>
              <a:pathLst>
                <a:path w="3799840" h="182879">
                  <a:moveTo>
                    <a:pt x="3799751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3799751" y="182651"/>
                  </a:lnTo>
                  <a:lnTo>
                    <a:pt x="3799751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035630" y="375609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057469" y="3756092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808991" y="3756092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035630" y="399822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57469" y="3998223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808991" y="3998223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015729" y="4032745"/>
              <a:ext cx="3799840" cy="182880"/>
            </a:xfrm>
            <a:custGeom>
              <a:avLst/>
              <a:gdLst/>
              <a:ahLst/>
              <a:cxnLst/>
              <a:rect l="l" t="t" r="r" b="b"/>
              <a:pathLst>
                <a:path w="3799840" h="182879">
                  <a:moveTo>
                    <a:pt x="3799751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3799751" y="182651"/>
                  </a:lnTo>
                  <a:lnTo>
                    <a:pt x="3799751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3015729" y="4270969"/>
            <a:ext cx="3804285" cy="248920"/>
            <a:chOff x="3015729" y="4270969"/>
            <a:chExt cx="3804285" cy="248920"/>
          </a:xfrm>
        </p:grpSpPr>
        <p:sp>
          <p:nvSpPr>
            <p:cNvPr id="93" name="object 93"/>
            <p:cNvSpPr/>
            <p:nvPr/>
          </p:nvSpPr>
          <p:spPr>
            <a:xfrm>
              <a:off x="3015729" y="4297400"/>
              <a:ext cx="3799840" cy="182880"/>
            </a:xfrm>
            <a:custGeom>
              <a:avLst/>
              <a:gdLst/>
              <a:ahLst/>
              <a:cxnLst/>
              <a:rect l="l" t="t" r="r" b="b"/>
              <a:pathLst>
                <a:path w="3799840" h="182879">
                  <a:moveTo>
                    <a:pt x="3799751" y="0"/>
                  </a:moveTo>
                  <a:lnTo>
                    <a:pt x="0" y="0"/>
                  </a:lnTo>
                  <a:lnTo>
                    <a:pt x="0" y="182651"/>
                  </a:lnTo>
                  <a:lnTo>
                    <a:pt x="3799751" y="182651"/>
                  </a:lnTo>
                  <a:lnTo>
                    <a:pt x="3799751" y="0"/>
                  </a:lnTo>
                  <a:close/>
                </a:path>
              </a:pathLst>
            </a:custGeom>
            <a:solidFill>
              <a:srgbClr val="4191D8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035630" y="427414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057469" y="4274144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808991" y="4274144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035630" y="451628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19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057469" y="4516281"/>
              <a:ext cx="3744595" cy="0"/>
            </a:xfrm>
            <a:custGeom>
              <a:avLst/>
              <a:gdLst/>
              <a:ahLst/>
              <a:cxnLst/>
              <a:rect l="l" t="t" r="r" b="b"/>
              <a:pathLst>
                <a:path w="3744595">
                  <a:moveTo>
                    <a:pt x="0" y="0"/>
                  </a:moveTo>
                  <a:lnTo>
                    <a:pt x="3744252" y="0"/>
                  </a:lnTo>
                </a:path>
              </a:pathLst>
            </a:custGeom>
            <a:ln w="6350">
              <a:solidFill>
                <a:srgbClr val="009E9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808991" y="4516281"/>
              <a:ext cx="7620" cy="0"/>
            </a:xfrm>
            <a:custGeom>
              <a:avLst/>
              <a:gdLst/>
              <a:ahLst/>
              <a:cxnLst/>
              <a:rect l="l" t="t" r="r" b="b"/>
              <a:pathLst>
                <a:path w="7620">
                  <a:moveTo>
                    <a:pt x="0" y="0"/>
                  </a:moveTo>
                  <a:lnTo>
                    <a:pt x="7302" y="0"/>
                  </a:lnTo>
                </a:path>
              </a:pathLst>
            </a:custGeom>
            <a:ln w="6350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/>
          <p:nvPr/>
        </p:nvSpPr>
        <p:spPr>
          <a:xfrm>
            <a:off x="6896699" y="2984639"/>
            <a:ext cx="0" cy="1546860"/>
          </a:xfrm>
          <a:custGeom>
            <a:avLst/>
            <a:gdLst/>
            <a:ahLst/>
            <a:cxnLst/>
            <a:rect l="l" t="t" r="r" b="b"/>
            <a:pathLst>
              <a:path h="1546860">
                <a:moveTo>
                  <a:pt x="0" y="0"/>
                </a:moveTo>
                <a:lnTo>
                  <a:pt x="0" y="1546809"/>
                </a:lnTo>
              </a:path>
            </a:pathLst>
          </a:custGeom>
          <a:ln w="6350">
            <a:solidFill>
              <a:srgbClr val="439F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015729" y="2979737"/>
            <a:ext cx="3799840" cy="18288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3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Horarios e ingestas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variables.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015729" y="3244393"/>
            <a:ext cx="3799840" cy="1828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45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Actividad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física variable en intensidad y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momento.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015729" y="3514687"/>
            <a:ext cx="3799840" cy="18288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2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Inadecuada</a:t>
            </a:r>
            <a:r>
              <a:rPr sz="1000" spc="-2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técnica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de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 inyección.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015729" y="3779342"/>
            <a:ext cx="3799840" cy="1828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35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Omisión de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dosis.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3015729" y="4032745"/>
            <a:ext cx="3799840" cy="1828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40"/>
              </a:spcBef>
            </a:pP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Ingestas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intermedias</a:t>
            </a:r>
            <a:r>
              <a:rPr sz="1000" spc="-5" dirty="0">
                <a:solidFill>
                  <a:srgbClr val="3C3C3B"/>
                </a:solidFill>
                <a:latin typeface="Open Sans"/>
                <a:cs typeface="Open Sans"/>
              </a:rPr>
              <a:t> </a:t>
            </a:r>
            <a:r>
              <a:rPr sz="1000" dirty="0">
                <a:solidFill>
                  <a:srgbClr val="3C3C3B"/>
                </a:solidFill>
                <a:latin typeface="Open Sans"/>
                <a:cs typeface="Open Sans"/>
              </a:rPr>
              <a:t>sin </a:t>
            </a: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insulina.</a:t>
            </a:r>
            <a:endParaRPr sz="1000">
              <a:latin typeface="Open Sans"/>
              <a:cs typeface="Open Sans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015729" y="4297400"/>
            <a:ext cx="3799840" cy="1828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55"/>
              </a:spcBef>
            </a:pPr>
            <a:r>
              <a:rPr sz="1000" spc="-10" dirty="0">
                <a:solidFill>
                  <a:srgbClr val="3C3C3B"/>
                </a:solidFill>
                <a:latin typeface="Open Sans"/>
                <a:cs typeface="Open Sans"/>
              </a:rPr>
              <a:t>Lipodistroﬁas.</a:t>
            </a:r>
            <a:endParaRPr sz="1000">
              <a:latin typeface="Open Sans"/>
              <a:cs typeface="Open Sans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6456" y="3023371"/>
            <a:ext cx="92456" cy="92455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6456" y="3563067"/>
            <a:ext cx="92456" cy="92456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3106456" y="3827725"/>
            <a:ext cx="92710" cy="351155"/>
            <a:chOff x="3106456" y="3827725"/>
            <a:chExt cx="92710" cy="351155"/>
          </a:xfrm>
        </p:grpSpPr>
        <p:pic>
          <p:nvPicPr>
            <p:cNvPr id="110" name="object 1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6456" y="3827725"/>
              <a:ext cx="92456" cy="92456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6456" y="4086069"/>
              <a:ext cx="92456" cy="92456"/>
            </a:xfrm>
            <a:prstGeom prst="rect">
              <a:avLst/>
            </a:prstGeom>
          </p:spPr>
        </p:pic>
      </p:grpSp>
      <p:pic>
        <p:nvPicPr>
          <p:cNvPr id="112" name="object 1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6456" y="3285444"/>
            <a:ext cx="92456" cy="92455"/>
          </a:xfrm>
          <a:prstGeom prst="rect">
            <a:avLst/>
          </a:prstGeom>
        </p:spPr>
      </p:pic>
      <p:pic>
        <p:nvPicPr>
          <p:cNvPr id="113" name="object 1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6456" y="4347982"/>
            <a:ext cx="92456" cy="92456"/>
          </a:xfrm>
          <a:prstGeom prst="rect">
            <a:avLst/>
          </a:prstGeom>
        </p:spPr>
      </p:pic>
      <p:sp>
        <p:nvSpPr>
          <p:cNvPr id="114" name="object 114"/>
          <p:cNvSpPr txBox="1"/>
          <p:nvPr/>
        </p:nvSpPr>
        <p:spPr>
          <a:xfrm>
            <a:off x="6971017" y="3244393"/>
            <a:ext cx="43751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971017" y="2979737"/>
            <a:ext cx="43751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71017" y="3779342"/>
            <a:ext cx="43751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36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65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971017" y="4297400"/>
            <a:ext cx="43751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93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310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971017" y="3514687"/>
            <a:ext cx="43751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3365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65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971017" y="4032745"/>
            <a:ext cx="437515" cy="182880"/>
          </a:xfrm>
          <a:prstGeom prst="rect">
            <a:avLst/>
          </a:prstGeom>
          <a:solidFill>
            <a:srgbClr val="4191D8">
              <a:alpha val="9999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225"/>
              </a:spcBef>
            </a:pPr>
            <a:r>
              <a:rPr sz="800" b="1" spc="-25" dirty="0">
                <a:solidFill>
                  <a:srgbClr val="F53E00"/>
                </a:solidFill>
                <a:latin typeface="Open Sans"/>
                <a:cs typeface="Open Sans"/>
              </a:rPr>
              <a:t>NO</a:t>
            </a:r>
            <a:endParaRPr sz="800">
              <a:latin typeface="Open Sans"/>
              <a:cs typeface="Open Sans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512622" y="2549005"/>
            <a:ext cx="998855" cy="59690"/>
            <a:chOff x="512622" y="2575509"/>
            <a:chExt cx="998855" cy="59690"/>
          </a:xfrm>
        </p:grpSpPr>
        <p:sp>
          <p:nvSpPr>
            <p:cNvPr id="123" name="object 123"/>
            <p:cNvSpPr/>
            <p:nvPr/>
          </p:nvSpPr>
          <p:spPr>
            <a:xfrm>
              <a:off x="512622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44956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178598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499932" y="2196879"/>
            <a:ext cx="17396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500" dirty="0">
              <a:latin typeface="Open Sans"/>
              <a:cs typeface="Open Sans"/>
            </a:endParaRPr>
          </a:p>
        </p:txBody>
      </p:sp>
      <p:sp>
        <p:nvSpPr>
          <p:cNvPr id="128" name="object 1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131" name="object 31">
            <a:extLst>
              <a:ext uri="{FF2B5EF4-FFF2-40B4-BE49-F238E27FC236}">
                <a16:creationId xmlns:a16="http://schemas.microsoft.com/office/drawing/2014/main" id="{F037588A-7C17-0626-84F0-65D746D20867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419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98">
            <a:extLst>
              <a:ext uri="{FF2B5EF4-FFF2-40B4-BE49-F238E27FC236}">
                <a16:creationId xmlns:a16="http://schemas.microsoft.com/office/drawing/2014/main" id="{5B8BF2AA-2AC1-F629-17D1-CF511C4ACCB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33" name="object 32">
            <a:extLst>
              <a:ext uri="{FF2B5EF4-FFF2-40B4-BE49-F238E27FC236}">
                <a16:creationId xmlns:a16="http://schemas.microsoft.com/office/drawing/2014/main" id="{24929D4A-A8F2-C507-0C64-9D80F43662EA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07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JAIME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134" name="object 43">
            <a:extLst>
              <a:ext uri="{FF2B5EF4-FFF2-40B4-BE49-F238E27FC236}">
                <a16:creationId xmlns:a16="http://schemas.microsoft.com/office/drawing/2014/main" id="{7566D707-684B-A042-27BF-7B9229F1AD25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object 31">
            <a:extLst>
              <a:ext uri="{FF2B5EF4-FFF2-40B4-BE49-F238E27FC236}">
                <a16:creationId xmlns:a16="http://schemas.microsoft.com/office/drawing/2014/main" id="{6B9DD667-B036-BA3A-770E-735601A404AE}"/>
              </a:ext>
            </a:extLst>
          </p:cNvPr>
          <p:cNvSpPr txBox="1"/>
          <p:nvPr/>
        </p:nvSpPr>
        <p:spPr>
          <a:xfrm>
            <a:off x="2978335" y="2651125"/>
            <a:ext cx="350139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0360" algn="l"/>
              </a:tabLst>
            </a:pPr>
            <a:r>
              <a:rPr lang="es-ES" sz="1500" b="1" dirty="0">
                <a:solidFill>
                  <a:srgbClr val="445565"/>
                </a:solidFill>
                <a:latin typeface="Open Sans"/>
                <a:cs typeface="Open Sans"/>
              </a:rPr>
              <a:t>ELEVADA</a:t>
            </a:r>
            <a:r>
              <a:rPr lang="es-ES" sz="1500" b="1" spc="-15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lang="es-ES" sz="1500" b="1" dirty="0">
                <a:solidFill>
                  <a:srgbClr val="445565"/>
                </a:solidFill>
                <a:latin typeface="Open Sans"/>
                <a:cs typeface="Open Sans"/>
              </a:rPr>
              <a:t>VARIABILIDAD</a:t>
            </a:r>
            <a:r>
              <a:rPr lang="es-ES" sz="1500" b="1" spc="-15" dirty="0">
                <a:solidFill>
                  <a:srgbClr val="445565"/>
                </a:solidFill>
                <a:latin typeface="Open Sans"/>
                <a:cs typeface="Open Sans"/>
              </a:rPr>
              <a:t> </a:t>
            </a:r>
            <a:r>
              <a:rPr lang="es-ES" sz="1500" spc="-10" dirty="0">
                <a:solidFill>
                  <a:srgbClr val="445565"/>
                </a:solidFill>
                <a:latin typeface="Open Sans"/>
                <a:cs typeface="Open Sans"/>
              </a:rPr>
              <a:t>(CV&gt;36%)</a:t>
            </a:r>
            <a:endParaRPr sz="1500" dirty="0">
              <a:latin typeface="Open Sans"/>
              <a:cs typeface="Open Sans"/>
            </a:endParaRPr>
          </a:p>
        </p:txBody>
      </p:sp>
      <p:sp>
        <p:nvSpPr>
          <p:cNvPr id="138" name="object 43">
            <a:extLst>
              <a:ext uri="{FF2B5EF4-FFF2-40B4-BE49-F238E27FC236}">
                <a16:creationId xmlns:a16="http://schemas.microsoft.com/office/drawing/2014/main" id="{E6EDF818-A668-4967-225C-47DA1E5D6F0C}"/>
              </a:ext>
            </a:extLst>
          </p:cNvPr>
          <p:cNvSpPr txBox="1"/>
          <p:nvPr/>
        </p:nvSpPr>
        <p:spPr>
          <a:xfrm>
            <a:off x="2557671" y="588736"/>
            <a:ext cx="3975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object 43">
            <a:extLst>
              <a:ext uri="{FF2B5EF4-FFF2-40B4-BE49-F238E27FC236}">
                <a16:creationId xmlns:a16="http://schemas.microsoft.com/office/drawing/2014/main" id="{793F07CC-ADF3-02C4-0471-AEAFC9A7EC77}"/>
              </a:ext>
            </a:extLst>
          </p:cNvPr>
          <p:cNvSpPr txBox="1"/>
          <p:nvPr/>
        </p:nvSpPr>
        <p:spPr>
          <a:xfrm>
            <a:off x="2557671" y="2697508"/>
            <a:ext cx="39756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sz="11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8964" y="0"/>
            <a:ext cx="6739255" cy="5144770"/>
            <a:chOff x="2028964" y="0"/>
            <a:chExt cx="6739255" cy="5144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8964" y="0"/>
              <a:ext cx="6739127" cy="514440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73972" y="353225"/>
              <a:ext cx="5862320" cy="4414520"/>
            </a:xfrm>
            <a:custGeom>
              <a:avLst/>
              <a:gdLst/>
              <a:ahLst/>
              <a:cxnLst/>
              <a:rect l="l" t="t" r="r" b="b"/>
              <a:pathLst>
                <a:path w="5862320" h="4414520">
                  <a:moveTo>
                    <a:pt x="5862205" y="0"/>
                  </a:moveTo>
                  <a:lnTo>
                    <a:pt x="0" y="0"/>
                  </a:lnTo>
                  <a:lnTo>
                    <a:pt x="0" y="4414431"/>
                  </a:lnTo>
                  <a:lnTo>
                    <a:pt x="5862205" y="4414431"/>
                  </a:lnTo>
                  <a:lnTo>
                    <a:pt x="5862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2245" y="451764"/>
              <a:ext cx="5731014" cy="421482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8852769" y="196682"/>
            <a:ext cx="91440" cy="81280"/>
          </a:xfrm>
          <a:custGeom>
            <a:avLst/>
            <a:gdLst/>
            <a:ahLst/>
            <a:cxnLst/>
            <a:rect l="l" t="t" r="r" b="b"/>
            <a:pathLst>
              <a:path w="91440" h="81279">
                <a:moveTo>
                  <a:pt x="45847" y="0"/>
                </a:moveTo>
                <a:lnTo>
                  <a:pt x="0" y="42849"/>
                </a:lnTo>
                <a:lnTo>
                  <a:pt x="10934" y="42849"/>
                </a:lnTo>
                <a:lnTo>
                  <a:pt x="10934" y="80746"/>
                </a:lnTo>
                <a:lnTo>
                  <a:pt x="34277" y="80746"/>
                </a:lnTo>
                <a:lnTo>
                  <a:pt x="34277" y="60261"/>
                </a:lnTo>
                <a:lnTo>
                  <a:pt x="39598" y="54940"/>
                </a:lnTo>
                <a:lnTo>
                  <a:pt x="52603" y="54940"/>
                </a:lnTo>
                <a:lnTo>
                  <a:pt x="57924" y="60261"/>
                </a:lnTo>
                <a:lnTo>
                  <a:pt x="57924" y="80746"/>
                </a:lnTo>
                <a:lnTo>
                  <a:pt x="80378" y="80746"/>
                </a:lnTo>
                <a:lnTo>
                  <a:pt x="80378" y="42849"/>
                </a:lnTo>
                <a:lnTo>
                  <a:pt x="91313" y="42849"/>
                </a:lnTo>
                <a:lnTo>
                  <a:pt x="74574" y="27089"/>
                </a:lnTo>
                <a:lnTo>
                  <a:pt x="74574" y="7759"/>
                </a:lnTo>
                <a:lnTo>
                  <a:pt x="63385" y="7759"/>
                </a:lnTo>
                <a:lnTo>
                  <a:pt x="63385" y="16535"/>
                </a:lnTo>
                <a:lnTo>
                  <a:pt x="45847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8250" y="1067219"/>
            <a:ext cx="80645" cy="82550"/>
          </a:xfrm>
          <a:custGeom>
            <a:avLst/>
            <a:gdLst/>
            <a:ahLst/>
            <a:cxnLst/>
            <a:rect l="l" t="t" r="r" b="b"/>
            <a:pathLst>
              <a:path w="80645" h="82550">
                <a:moveTo>
                  <a:pt x="62572" y="40855"/>
                </a:moveTo>
                <a:lnTo>
                  <a:pt x="27762" y="12293"/>
                </a:lnTo>
                <a:lnTo>
                  <a:pt x="27533" y="12268"/>
                </a:lnTo>
                <a:lnTo>
                  <a:pt x="27139" y="12458"/>
                </a:lnTo>
                <a:lnTo>
                  <a:pt x="27012" y="12649"/>
                </a:lnTo>
                <a:lnTo>
                  <a:pt x="26924" y="28257"/>
                </a:lnTo>
                <a:lnTo>
                  <a:pt x="26568" y="28638"/>
                </a:lnTo>
                <a:lnTo>
                  <a:pt x="25463" y="28689"/>
                </a:lnTo>
                <a:lnTo>
                  <a:pt x="825" y="28689"/>
                </a:lnTo>
                <a:lnTo>
                  <a:pt x="355" y="28981"/>
                </a:lnTo>
                <a:lnTo>
                  <a:pt x="88" y="29451"/>
                </a:lnTo>
                <a:lnTo>
                  <a:pt x="0" y="52717"/>
                </a:lnTo>
                <a:lnTo>
                  <a:pt x="355" y="53378"/>
                </a:lnTo>
                <a:lnTo>
                  <a:pt x="825" y="53670"/>
                </a:lnTo>
                <a:lnTo>
                  <a:pt x="25463" y="53670"/>
                </a:lnTo>
                <a:lnTo>
                  <a:pt x="26568" y="53721"/>
                </a:lnTo>
                <a:lnTo>
                  <a:pt x="26924" y="54102"/>
                </a:lnTo>
                <a:lnTo>
                  <a:pt x="27012" y="69710"/>
                </a:lnTo>
                <a:lnTo>
                  <a:pt x="27139" y="69900"/>
                </a:lnTo>
                <a:lnTo>
                  <a:pt x="27533" y="70091"/>
                </a:lnTo>
                <a:lnTo>
                  <a:pt x="27762" y="70065"/>
                </a:lnTo>
                <a:lnTo>
                  <a:pt x="62572" y="41503"/>
                </a:lnTo>
                <a:lnTo>
                  <a:pt x="62572" y="40855"/>
                </a:lnTo>
                <a:close/>
              </a:path>
              <a:path w="80645" h="82550">
                <a:moveTo>
                  <a:pt x="80429" y="787"/>
                </a:moveTo>
                <a:lnTo>
                  <a:pt x="79641" y="0"/>
                </a:lnTo>
                <a:lnTo>
                  <a:pt x="58178" y="0"/>
                </a:lnTo>
                <a:lnTo>
                  <a:pt x="57404" y="787"/>
                </a:lnTo>
                <a:lnTo>
                  <a:pt x="57404" y="9804"/>
                </a:lnTo>
                <a:lnTo>
                  <a:pt x="58178" y="10579"/>
                </a:lnTo>
                <a:lnTo>
                  <a:pt x="69850" y="10579"/>
                </a:lnTo>
                <a:lnTo>
                  <a:pt x="69850" y="71767"/>
                </a:lnTo>
                <a:lnTo>
                  <a:pt x="58178" y="71767"/>
                </a:lnTo>
                <a:lnTo>
                  <a:pt x="57404" y="72542"/>
                </a:lnTo>
                <a:lnTo>
                  <a:pt x="57404" y="81559"/>
                </a:lnTo>
                <a:lnTo>
                  <a:pt x="58178" y="82334"/>
                </a:lnTo>
                <a:lnTo>
                  <a:pt x="79641" y="82334"/>
                </a:lnTo>
                <a:lnTo>
                  <a:pt x="80429" y="81559"/>
                </a:lnTo>
                <a:lnTo>
                  <a:pt x="80429" y="787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68777" y="624361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59">
                <a:moveTo>
                  <a:pt x="5943" y="0"/>
                </a:moveTo>
                <a:lnTo>
                  <a:pt x="88" y="3733"/>
                </a:lnTo>
                <a:lnTo>
                  <a:pt x="0" y="94843"/>
                </a:lnTo>
                <a:lnTo>
                  <a:pt x="5905" y="98666"/>
                </a:lnTo>
                <a:lnTo>
                  <a:pt x="10845" y="95643"/>
                </a:lnTo>
                <a:lnTo>
                  <a:pt x="81191" y="52603"/>
                </a:lnTo>
                <a:lnTo>
                  <a:pt x="81191" y="46037"/>
                </a:lnTo>
                <a:lnTo>
                  <a:pt x="5943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5153" y="843651"/>
            <a:ext cx="81280" cy="99060"/>
          </a:xfrm>
          <a:custGeom>
            <a:avLst/>
            <a:gdLst/>
            <a:ahLst/>
            <a:cxnLst/>
            <a:rect l="l" t="t" r="r" b="b"/>
            <a:pathLst>
              <a:path w="81279" h="99059">
                <a:moveTo>
                  <a:pt x="75247" y="0"/>
                </a:moveTo>
                <a:lnTo>
                  <a:pt x="0" y="46037"/>
                </a:lnTo>
                <a:lnTo>
                  <a:pt x="0" y="52603"/>
                </a:lnTo>
                <a:lnTo>
                  <a:pt x="70345" y="95643"/>
                </a:lnTo>
                <a:lnTo>
                  <a:pt x="75285" y="98666"/>
                </a:lnTo>
                <a:lnTo>
                  <a:pt x="81191" y="94843"/>
                </a:lnTo>
                <a:lnTo>
                  <a:pt x="81102" y="3733"/>
                </a:lnTo>
                <a:lnTo>
                  <a:pt x="75247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8808905" y="153323"/>
            <a:ext cx="177165" cy="1044575"/>
            <a:chOff x="8808905" y="153323"/>
            <a:chExt cx="177165" cy="1044575"/>
          </a:xfrm>
        </p:grpSpPr>
        <p:sp>
          <p:nvSpPr>
            <p:cNvPr id="11" name="object 11"/>
            <p:cNvSpPr/>
            <p:nvPr/>
          </p:nvSpPr>
          <p:spPr>
            <a:xfrm>
              <a:off x="8810315" y="15473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10315" y="369193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10315" y="586556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10315" y="804532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0315" y="102189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174625" h="174625">
                  <a:moveTo>
                    <a:pt x="174002" y="87007"/>
                  </a:moveTo>
                  <a:lnTo>
                    <a:pt x="167165" y="120876"/>
                  </a:lnTo>
                  <a:lnTo>
                    <a:pt x="148520" y="148532"/>
                  </a:lnTo>
                  <a:lnTo>
                    <a:pt x="120863" y="167178"/>
                  </a:lnTo>
                  <a:lnTo>
                    <a:pt x="86995" y="174015"/>
                  </a:lnTo>
                  <a:lnTo>
                    <a:pt x="53133" y="167178"/>
                  </a:lnTo>
                  <a:lnTo>
                    <a:pt x="25480" y="148532"/>
                  </a:lnTo>
                  <a:lnTo>
                    <a:pt x="6836" y="120876"/>
                  </a:lnTo>
                  <a:lnTo>
                    <a:pt x="0" y="87007"/>
                  </a:lnTo>
                  <a:lnTo>
                    <a:pt x="6836" y="53138"/>
                  </a:lnTo>
                  <a:lnTo>
                    <a:pt x="25480" y="25482"/>
                  </a:lnTo>
                  <a:lnTo>
                    <a:pt x="53133" y="6836"/>
                  </a:lnTo>
                  <a:lnTo>
                    <a:pt x="86995" y="0"/>
                  </a:lnTo>
                  <a:lnTo>
                    <a:pt x="120863" y="6836"/>
                  </a:lnTo>
                  <a:lnTo>
                    <a:pt x="148520" y="25482"/>
                  </a:lnTo>
                  <a:lnTo>
                    <a:pt x="167165" y="53138"/>
                  </a:lnTo>
                  <a:lnTo>
                    <a:pt x="174002" y="87007"/>
                  </a:lnTo>
                  <a:close/>
                </a:path>
              </a:pathLst>
            </a:custGeom>
            <a:ln w="3175">
              <a:solidFill>
                <a:srgbClr val="009E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47671" y="426097"/>
              <a:ext cx="100330" cy="61594"/>
            </a:xfrm>
            <a:custGeom>
              <a:avLst/>
              <a:gdLst/>
              <a:ahLst/>
              <a:cxnLst/>
              <a:rect l="l" t="t" r="r" b="b"/>
              <a:pathLst>
                <a:path w="100329" h="61595">
                  <a:moveTo>
                    <a:pt x="100228" y="51523"/>
                  </a:moveTo>
                  <a:lnTo>
                    <a:pt x="97510" y="48793"/>
                  </a:lnTo>
                  <a:lnTo>
                    <a:pt x="2730" y="48793"/>
                  </a:lnTo>
                  <a:lnTo>
                    <a:pt x="0" y="51523"/>
                  </a:lnTo>
                  <a:lnTo>
                    <a:pt x="0" y="58242"/>
                  </a:lnTo>
                  <a:lnTo>
                    <a:pt x="2730" y="60972"/>
                  </a:lnTo>
                  <a:lnTo>
                    <a:pt x="94145" y="60972"/>
                  </a:lnTo>
                  <a:lnTo>
                    <a:pt x="97510" y="60972"/>
                  </a:lnTo>
                  <a:lnTo>
                    <a:pt x="100228" y="58242"/>
                  </a:lnTo>
                  <a:lnTo>
                    <a:pt x="100228" y="51523"/>
                  </a:lnTo>
                  <a:close/>
                </a:path>
                <a:path w="100329" h="61595">
                  <a:moveTo>
                    <a:pt x="100228" y="26987"/>
                  </a:moveTo>
                  <a:lnTo>
                    <a:pt x="97510" y="24257"/>
                  </a:lnTo>
                  <a:lnTo>
                    <a:pt x="2730" y="24257"/>
                  </a:lnTo>
                  <a:lnTo>
                    <a:pt x="0" y="26987"/>
                  </a:lnTo>
                  <a:lnTo>
                    <a:pt x="0" y="33705"/>
                  </a:lnTo>
                  <a:lnTo>
                    <a:pt x="2730" y="36436"/>
                  </a:lnTo>
                  <a:lnTo>
                    <a:pt x="94145" y="36436"/>
                  </a:lnTo>
                  <a:lnTo>
                    <a:pt x="97510" y="36436"/>
                  </a:lnTo>
                  <a:lnTo>
                    <a:pt x="100228" y="33705"/>
                  </a:lnTo>
                  <a:lnTo>
                    <a:pt x="100228" y="26987"/>
                  </a:lnTo>
                  <a:close/>
                </a:path>
                <a:path w="100329" h="61595">
                  <a:moveTo>
                    <a:pt x="100228" y="2730"/>
                  </a:moveTo>
                  <a:lnTo>
                    <a:pt x="97510" y="0"/>
                  </a:lnTo>
                  <a:lnTo>
                    <a:pt x="2730" y="0"/>
                  </a:lnTo>
                  <a:lnTo>
                    <a:pt x="0" y="2730"/>
                  </a:lnTo>
                  <a:lnTo>
                    <a:pt x="0" y="9448"/>
                  </a:lnTo>
                  <a:lnTo>
                    <a:pt x="2730" y="12179"/>
                  </a:lnTo>
                  <a:lnTo>
                    <a:pt x="94145" y="12179"/>
                  </a:lnTo>
                  <a:lnTo>
                    <a:pt x="97510" y="12179"/>
                  </a:lnTo>
                  <a:lnTo>
                    <a:pt x="100228" y="9448"/>
                  </a:lnTo>
                  <a:lnTo>
                    <a:pt x="100228" y="2730"/>
                  </a:lnTo>
                  <a:close/>
                </a:path>
              </a:pathLst>
            </a:custGeom>
            <a:solidFill>
              <a:srgbClr val="009E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8791523" y="4892675"/>
            <a:ext cx="178435" cy="252095"/>
          </a:xfrm>
          <a:custGeom>
            <a:avLst/>
            <a:gdLst/>
            <a:ahLst/>
            <a:cxnLst/>
            <a:rect l="l" t="t" r="r" b="b"/>
            <a:pathLst>
              <a:path w="178434" h="252095">
                <a:moveTo>
                  <a:pt x="177825" y="0"/>
                </a:moveTo>
                <a:lnTo>
                  <a:pt x="0" y="0"/>
                </a:lnTo>
                <a:lnTo>
                  <a:pt x="0" y="251726"/>
                </a:lnTo>
                <a:lnTo>
                  <a:pt x="177825" y="251726"/>
                </a:lnTo>
                <a:lnTo>
                  <a:pt x="177825" y="0"/>
                </a:lnTo>
                <a:close/>
              </a:path>
            </a:pathLst>
          </a:custGeom>
          <a:solidFill>
            <a:srgbClr val="009E9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059179" y="2252977"/>
            <a:ext cx="992505" cy="443865"/>
            <a:chOff x="3059179" y="2252977"/>
            <a:chExt cx="992505" cy="443865"/>
          </a:xfrm>
        </p:grpSpPr>
        <p:sp>
          <p:nvSpPr>
            <p:cNvPr id="19" name="object 19"/>
            <p:cNvSpPr/>
            <p:nvPr/>
          </p:nvSpPr>
          <p:spPr>
            <a:xfrm>
              <a:off x="3065529" y="2259327"/>
              <a:ext cx="979805" cy="431165"/>
            </a:xfrm>
            <a:custGeom>
              <a:avLst/>
              <a:gdLst/>
              <a:ahLst/>
              <a:cxnLst/>
              <a:rect l="l" t="t" r="r" b="b"/>
              <a:pathLst>
                <a:path w="979804" h="431164">
                  <a:moveTo>
                    <a:pt x="866178" y="0"/>
                  </a:moveTo>
                  <a:lnTo>
                    <a:pt x="113626" y="0"/>
                  </a:lnTo>
                  <a:lnTo>
                    <a:pt x="69506" y="8965"/>
                  </a:lnTo>
                  <a:lnTo>
                    <a:pt x="33377" y="33377"/>
                  </a:lnTo>
                  <a:lnTo>
                    <a:pt x="8965" y="69506"/>
                  </a:lnTo>
                  <a:lnTo>
                    <a:pt x="0" y="113626"/>
                  </a:lnTo>
                  <a:lnTo>
                    <a:pt x="0" y="317144"/>
                  </a:lnTo>
                  <a:lnTo>
                    <a:pt x="8965" y="361264"/>
                  </a:lnTo>
                  <a:lnTo>
                    <a:pt x="33377" y="397394"/>
                  </a:lnTo>
                  <a:lnTo>
                    <a:pt x="69506" y="421805"/>
                  </a:lnTo>
                  <a:lnTo>
                    <a:pt x="113626" y="430771"/>
                  </a:lnTo>
                  <a:lnTo>
                    <a:pt x="866178" y="430771"/>
                  </a:lnTo>
                  <a:lnTo>
                    <a:pt x="910298" y="421805"/>
                  </a:lnTo>
                  <a:lnTo>
                    <a:pt x="946427" y="397394"/>
                  </a:lnTo>
                  <a:lnTo>
                    <a:pt x="970839" y="361264"/>
                  </a:lnTo>
                  <a:lnTo>
                    <a:pt x="979805" y="317144"/>
                  </a:lnTo>
                  <a:lnTo>
                    <a:pt x="979805" y="113626"/>
                  </a:lnTo>
                  <a:lnTo>
                    <a:pt x="970839" y="69506"/>
                  </a:lnTo>
                  <a:lnTo>
                    <a:pt x="946427" y="33377"/>
                  </a:lnTo>
                  <a:lnTo>
                    <a:pt x="910298" y="8965"/>
                  </a:lnTo>
                  <a:lnTo>
                    <a:pt x="866178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65529" y="2259327"/>
              <a:ext cx="979805" cy="431165"/>
            </a:xfrm>
            <a:custGeom>
              <a:avLst/>
              <a:gdLst/>
              <a:ahLst/>
              <a:cxnLst/>
              <a:rect l="l" t="t" r="r" b="b"/>
              <a:pathLst>
                <a:path w="979804" h="431164">
                  <a:moveTo>
                    <a:pt x="866178" y="430771"/>
                  </a:moveTo>
                  <a:lnTo>
                    <a:pt x="113626" y="430771"/>
                  </a:lnTo>
                  <a:lnTo>
                    <a:pt x="69506" y="421805"/>
                  </a:lnTo>
                  <a:lnTo>
                    <a:pt x="33377" y="397394"/>
                  </a:lnTo>
                  <a:lnTo>
                    <a:pt x="8965" y="361264"/>
                  </a:lnTo>
                  <a:lnTo>
                    <a:pt x="0" y="317144"/>
                  </a:lnTo>
                  <a:lnTo>
                    <a:pt x="0" y="113626"/>
                  </a:lnTo>
                  <a:lnTo>
                    <a:pt x="8965" y="69506"/>
                  </a:lnTo>
                  <a:lnTo>
                    <a:pt x="33377" y="33377"/>
                  </a:lnTo>
                  <a:lnTo>
                    <a:pt x="69506" y="8965"/>
                  </a:lnTo>
                  <a:lnTo>
                    <a:pt x="113626" y="0"/>
                  </a:lnTo>
                  <a:lnTo>
                    <a:pt x="866178" y="0"/>
                  </a:lnTo>
                  <a:lnTo>
                    <a:pt x="910298" y="8965"/>
                  </a:lnTo>
                  <a:lnTo>
                    <a:pt x="946427" y="33377"/>
                  </a:lnTo>
                  <a:lnTo>
                    <a:pt x="970839" y="69506"/>
                  </a:lnTo>
                  <a:lnTo>
                    <a:pt x="979805" y="113626"/>
                  </a:lnTo>
                  <a:lnTo>
                    <a:pt x="979805" y="317144"/>
                  </a:lnTo>
                  <a:lnTo>
                    <a:pt x="970839" y="361264"/>
                  </a:lnTo>
                  <a:lnTo>
                    <a:pt x="946427" y="397394"/>
                  </a:lnTo>
                  <a:lnTo>
                    <a:pt x="910298" y="421805"/>
                  </a:lnTo>
                  <a:lnTo>
                    <a:pt x="866178" y="430771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986820" y="2252977"/>
            <a:ext cx="992505" cy="544830"/>
            <a:chOff x="6986820" y="2252977"/>
            <a:chExt cx="992505" cy="544830"/>
          </a:xfrm>
        </p:grpSpPr>
        <p:sp>
          <p:nvSpPr>
            <p:cNvPr id="22" name="object 22"/>
            <p:cNvSpPr/>
            <p:nvPr/>
          </p:nvSpPr>
          <p:spPr>
            <a:xfrm>
              <a:off x="6993170" y="2259327"/>
              <a:ext cx="979805" cy="532130"/>
            </a:xfrm>
            <a:custGeom>
              <a:avLst/>
              <a:gdLst/>
              <a:ahLst/>
              <a:cxnLst/>
              <a:rect l="l" t="t" r="r" b="b"/>
              <a:pathLst>
                <a:path w="979804" h="532130">
                  <a:moveTo>
                    <a:pt x="853516" y="0"/>
                  </a:moveTo>
                  <a:lnTo>
                    <a:pt x="126288" y="0"/>
                  </a:lnTo>
                  <a:lnTo>
                    <a:pt x="77254" y="9965"/>
                  </a:lnTo>
                  <a:lnTo>
                    <a:pt x="37098" y="37098"/>
                  </a:lnTo>
                  <a:lnTo>
                    <a:pt x="9965" y="77254"/>
                  </a:lnTo>
                  <a:lnTo>
                    <a:pt x="0" y="126288"/>
                  </a:lnTo>
                  <a:lnTo>
                    <a:pt x="0" y="405841"/>
                  </a:lnTo>
                  <a:lnTo>
                    <a:pt x="9965" y="454875"/>
                  </a:lnTo>
                  <a:lnTo>
                    <a:pt x="37098" y="495031"/>
                  </a:lnTo>
                  <a:lnTo>
                    <a:pt x="77254" y="522164"/>
                  </a:lnTo>
                  <a:lnTo>
                    <a:pt x="126288" y="532130"/>
                  </a:lnTo>
                  <a:lnTo>
                    <a:pt x="853516" y="532130"/>
                  </a:lnTo>
                  <a:lnTo>
                    <a:pt x="902550" y="522164"/>
                  </a:lnTo>
                  <a:lnTo>
                    <a:pt x="942706" y="495031"/>
                  </a:lnTo>
                  <a:lnTo>
                    <a:pt x="969839" y="454875"/>
                  </a:lnTo>
                  <a:lnTo>
                    <a:pt x="979805" y="405841"/>
                  </a:lnTo>
                  <a:lnTo>
                    <a:pt x="979805" y="126288"/>
                  </a:lnTo>
                  <a:lnTo>
                    <a:pt x="969839" y="77254"/>
                  </a:lnTo>
                  <a:lnTo>
                    <a:pt x="942706" y="37098"/>
                  </a:lnTo>
                  <a:lnTo>
                    <a:pt x="902550" y="9965"/>
                  </a:lnTo>
                  <a:lnTo>
                    <a:pt x="853516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93170" y="2259327"/>
              <a:ext cx="979805" cy="532130"/>
            </a:xfrm>
            <a:custGeom>
              <a:avLst/>
              <a:gdLst/>
              <a:ahLst/>
              <a:cxnLst/>
              <a:rect l="l" t="t" r="r" b="b"/>
              <a:pathLst>
                <a:path w="979804" h="532130">
                  <a:moveTo>
                    <a:pt x="853516" y="532130"/>
                  </a:moveTo>
                  <a:lnTo>
                    <a:pt x="126288" y="532130"/>
                  </a:lnTo>
                  <a:lnTo>
                    <a:pt x="77254" y="522164"/>
                  </a:lnTo>
                  <a:lnTo>
                    <a:pt x="37098" y="495031"/>
                  </a:lnTo>
                  <a:lnTo>
                    <a:pt x="9965" y="454875"/>
                  </a:lnTo>
                  <a:lnTo>
                    <a:pt x="0" y="405841"/>
                  </a:lnTo>
                  <a:lnTo>
                    <a:pt x="0" y="126288"/>
                  </a:lnTo>
                  <a:lnTo>
                    <a:pt x="9965" y="77254"/>
                  </a:lnTo>
                  <a:lnTo>
                    <a:pt x="37098" y="37098"/>
                  </a:lnTo>
                  <a:lnTo>
                    <a:pt x="77254" y="9965"/>
                  </a:lnTo>
                  <a:lnTo>
                    <a:pt x="126288" y="0"/>
                  </a:lnTo>
                  <a:lnTo>
                    <a:pt x="853516" y="0"/>
                  </a:lnTo>
                  <a:lnTo>
                    <a:pt x="902550" y="9965"/>
                  </a:lnTo>
                  <a:lnTo>
                    <a:pt x="942706" y="37098"/>
                  </a:lnTo>
                  <a:lnTo>
                    <a:pt x="969839" y="77254"/>
                  </a:lnTo>
                  <a:lnTo>
                    <a:pt x="979805" y="126288"/>
                  </a:lnTo>
                  <a:lnTo>
                    <a:pt x="979805" y="405841"/>
                  </a:lnTo>
                  <a:lnTo>
                    <a:pt x="969839" y="454875"/>
                  </a:lnTo>
                  <a:lnTo>
                    <a:pt x="942706" y="495031"/>
                  </a:lnTo>
                  <a:lnTo>
                    <a:pt x="902550" y="522164"/>
                  </a:lnTo>
                  <a:lnTo>
                    <a:pt x="853516" y="532130"/>
                  </a:lnTo>
                  <a:close/>
                </a:path>
              </a:pathLst>
            </a:custGeom>
            <a:ln w="12700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6454687" y="3840927"/>
            <a:ext cx="1761489" cy="544830"/>
            <a:chOff x="6454687" y="3840927"/>
            <a:chExt cx="1761489" cy="544830"/>
          </a:xfrm>
        </p:grpSpPr>
        <p:sp>
          <p:nvSpPr>
            <p:cNvPr id="25" name="object 25"/>
            <p:cNvSpPr/>
            <p:nvPr/>
          </p:nvSpPr>
          <p:spPr>
            <a:xfrm>
              <a:off x="6461037" y="3847277"/>
              <a:ext cx="1748789" cy="532130"/>
            </a:xfrm>
            <a:custGeom>
              <a:avLst/>
              <a:gdLst/>
              <a:ahLst/>
              <a:cxnLst/>
              <a:rect l="l" t="t" r="r" b="b"/>
              <a:pathLst>
                <a:path w="1748790" h="532129">
                  <a:moveTo>
                    <a:pt x="1579740" y="0"/>
                  </a:moveTo>
                  <a:lnTo>
                    <a:pt x="168706" y="0"/>
                  </a:lnTo>
                  <a:lnTo>
                    <a:pt x="123992" y="6052"/>
                  </a:lnTo>
                  <a:lnTo>
                    <a:pt x="83729" y="23116"/>
                  </a:lnTo>
                  <a:lnTo>
                    <a:pt x="49558" y="49552"/>
                  </a:lnTo>
                  <a:lnTo>
                    <a:pt x="23119" y="83720"/>
                  </a:lnTo>
                  <a:lnTo>
                    <a:pt x="6053" y="123980"/>
                  </a:lnTo>
                  <a:lnTo>
                    <a:pt x="0" y="168694"/>
                  </a:lnTo>
                  <a:lnTo>
                    <a:pt x="0" y="363435"/>
                  </a:lnTo>
                  <a:lnTo>
                    <a:pt x="6053" y="408144"/>
                  </a:lnTo>
                  <a:lnTo>
                    <a:pt x="23119" y="448404"/>
                  </a:lnTo>
                  <a:lnTo>
                    <a:pt x="49558" y="482573"/>
                  </a:lnTo>
                  <a:lnTo>
                    <a:pt x="83729" y="509010"/>
                  </a:lnTo>
                  <a:lnTo>
                    <a:pt x="123992" y="526076"/>
                  </a:lnTo>
                  <a:lnTo>
                    <a:pt x="168706" y="532130"/>
                  </a:lnTo>
                  <a:lnTo>
                    <a:pt x="1579740" y="532130"/>
                  </a:lnTo>
                  <a:lnTo>
                    <a:pt x="1624453" y="526076"/>
                  </a:lnTo>
                  <a:lnTo>
                    <a:pt x="1664714" y="509010"/>
                  </a:lnTo>
                  <a:lnTo>
                    <a:pt x="1698882" y="482573"/>
                  </a:lnTo>
                  <a:lnTo>
                    <a:pt x="1725318" y="448404"/>
                  </a:lnTo>
                  <a:lnTo>
                    <a:pt x="1742382" y="408144"/>
                  </a:lnTo>
                  <a:lnTo>
                    <a:pt x="1748434" y="363435"/>
                  </a:lnTo>
                  <a:lnTo>
                    <a:pt x="1748434" y="168694"/>
                  </a:lnTo>
                  <a:lnTo>
                    <a:pt x="1742382" y="123980"/>
                  </a:lnTo>
                  <a:lnTo>
                    <a:pt x="1725318" y="83720"/>
                  </a:lnTo>
                  <a:lnTo>
                    <a:pt x="1698882" y="49552"/>
                  </a:lnTo>
                  <a:lnTo>
                    <a:pt x="1664714" y="23116"/>
                  </a:lnTo>
                  <a:lnTo>
                    <a:pt x="1624453" y="6052"/>
                  </a:lnTo>
                  <a:lnTo>
                    <a:pt x="1579740" y="0"/>
                  </a:lnTo>
                  <a:close/>
                </a:path>
              </a:pathLst>
            </a:custGeom>
            <a:solidFill>
              <a:srgbClr val="D9D9D9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61037" y="3847277"/>
              <a:ext cx="1748789" cy="532130"/>
            </a:xfrm>
            <a:custGeom>
              <a:avLst/>
              <a:gdLst/>
              <a:ahLst/>
              <a:cxnLst/>
              <a:rect l="l" t="t" r="r" b="b"/>
              <a:pathLst>
                <a:path w="1748790" h="532129">
                  <a:moveTo>
                    <a:pt x="1579740" y="532130"/>
                  </a:moveTo>
                  <a:lnTo>
                    <a:pt x="168706" y="532130"/>
                  </a:lnTo>
                  <a:lnTo>
                    <a:pt x="123992" y="526076"/>
                  </a:lnTo>
                  <a:lnTo>
                    <a:pt x="83729" y="509010"/>
                  </a:lnTo>
                  <a:lnTo>
                    <a:pt x="49558" y="482573"/>
                  </a:lnTo>
                  <a:lnTo>
                    <a:pt x="23119" y="448404"/>
                  </a:lnTo>
                  <a:lnTo>
                    <a:pt x="6053" y="408144"/>
                  </a:lnTo>
                  <a:lnTo>
                    <a:pt x="0" y="363435"/>
                  </a:lnTo>
                  <a:lnTo>
                    <a:pt x="0" y="168694"/>
                  </a:lnTo>
                  <a:lnTo>
                    <a:pt x="6053" y="123980"/>
                  </a:lnTo>
                  <a:lnTo>
                    <a:pt x="23119" y="83720"/>
                  </a:lnTo>
                  <a:lnTo>
                    <a:pt x="49558" y="49552"/>
                  </a:lnTo>
                  <a:lnTo>
                    <a:pt x="83729" y="23116"/>
                  </a:lnTo>
                  <a:lnTo>
                    <a:pt x="123992" y="6052"/>
                  </a:lnTo>
                  <a:lnTo>
                    <a:pt x="168706" y="0"/>
                  </a:lnTo>
                  <a:lnTo>
                    <a:pt x="1579740" y="0"/>
                  </a:lnTo>
                  <a:lnTo>
                    <a:pt x="1624453" y="6052"/>
                  </a:lnTo>
                  <a:lnTo>
                    <a:pt x="1664714" y="23116"/>
                  </a:lnTo>
                  <a:lnTo>
                    <a:pt x="1698882" y="49552"/>
                  </a:lnTo>
                  <a:lnTo>
                    <a:pt x="1725318" y="83720"/>
                  </a:lnTo>
                  <a:lnTo>
                    <a:pt x="1742382" y="123980"/>
                  </a:lnTo>
                  <a:lnTo>
                    <a:pt x="1748434" y="168694"/>
                  </a:lnTo>
                  <a:lnTo>
                    <a:pt x="1748434" y="363435"/>
                  </a:lnTo>
                  <a:lnTo>
                    <a:pt x="1742382" y="408144"/>
                  </a:lnTo>
                  <a:lnTo>
                    <a:pt x="1725318" y="448404"/>
                  </a:lnTo>
                  <a:lnTo>
                    <a:pt x="1698882" y="482573"/>
                  </a:lnTo>
                  <a:lnTo>
                    <a:pt x="1664714" y="509010"/>
                  </a:lnTo>
                  <a:lnTo>
                    <a:pt x="1624453" y="526076"/>
                  </a:lnTo>
                  <a:lnTo>
                    <a:pt x="1579740" y="532130"/>
                  </a:lnTo>
                  <a:close/>
                </a:path>
              </a:pathLst>
            </a:custGeom>
            <a:ln w="12699">
              <a:solidFill>
                <a:srgbClr val="F53E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//</a:t>
            </a:r>
            <a:r>
              <a:rPr spc="270" dirty="0"/>
              <a:t> </a:t>
            </a:r>
            <a:r>
              <a:rPr dirty="0"/>
              <a:t>FORMACIÓN</a:t>
            </a:r>
            <a:r>
              <a:rPr spc="95" dirty="0"/>
              <a:t> </a:t>
            </a:r>
            <a:r>
              <a:rPr dirty="0"/>
              <a:t>FLASH;</a:t>
            </a:r>
            <a:r>
              <a:rPr spc="100" dirty="0"/>
              <a:t> </a:t>
            </a:r>
            <a:r>
              <a:rPr dirty="0"/>
              <a:t>MONITORIZACIÓN</a:t>
            </a:r>
            <a:r>
              <a:rPr spc="95" dirty="0"/>
              <a:t> </a:t>
            </a:r>
            <a:r>
              <a:rPr dirty="0"/>
              <a:t>FLASH</a:t>
            </a:r>
            <a:r>
              <a:rPr spc="100" dirty="0"/>
              <a:t> </a:t>
            </a:r>
            <a:r>
              <a:rPr dirty="0"/>
              <a:t>DE</a:t>
            </a:r>
            <a:r>
              <a:rPr spc="95" dirty="0"/>
              <a:t> </a:t>
            </a:r>
            <a:r>
              <a:rPr dirty="0"/>
              <a:t>GLUCOSA</a:t>
            </a:r>
            <a:r>
              <a:rPr spc="100" dirty="0"/>
              <a:t> </a:t>
            </a:r>
            <a:r>
              <a:rPr dirty="0"/>
              <a:t>EN</a:t>
            </a:r>
            <a:r>
              <a:rPr spc="95" dirty="0"/>
              <a:t> </a:t>
            </a:r>
            <a:r>
              <a:rPr dirty="0"/>
              <a:t>DIABETES</a:t>
            </a:r>
            <a:r>
              <a:rPr spc="100" dirty="0"/>
              <a:t> </a:t>
            </a:r>
            <a:r>
              <a:rPr dirty="0"/>
              <a:t>TIPO</a:t>
            </a:r>
            <a:r>
              <a:rPr spc="100" dirty="0"/>
              <a:t> </a:t>
            </a:r>
            <a:r>
              <a:rPr spc="-50" dirty="0"/>
              <a:t>2</a:t>
            </a:r>
          </a:p>
        </p:txBody>
      </p:sp>
      <p:sp>
        <p:nvSpPr>
          <p:cNvPr id="36" name="object 31">
            <a:extLst>
              <a:ext uri="{FF2B5EF4-FFF2-40B4-BE49-F238E27FC236}">
                <a16:creationId xmlns:a16="http://schemas.microsoft.com/office/drawing/2014/main" id="{702D834B-D503-EF07-CBB7-74AC8D144342}"/>
              </a:ext>
            </a:extLst>
          </p:cNvPr>
          <p:cNvSpPr/>
          <p:nvPr/>
        </p:nvSpPr>
        <p:spPr>
          <a:xfrm>
            <a:off x="307068" y="263926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189" y="0"/>
                </a:moveTo>
                <a:lnTo>
                  <a:pt x="124210" y="6043"/>
                </a:lnTo>
                <a:lnTo>
                  <a:pt x="83793" y="23098"/>
                </a:lnTo>
                <a:lnTo>
                  <a:pt x="49552" y="49552"/>
                </a:lnTo>
                <a:lnTo>
                  <a:pt x="23098" y="83793"/>
                </a:lnTo>
                <a:lnTo>
                  <a:pt x="6043" y="124210"/>
                </a:lnTo>
                <a:lnTo>
                  <a:pt x="0" y="169189"/>
                </a:lnTo>
                <a:lnTo>
                  <a:pt x="6043" y="214168"/>
                </a:lnTo>
                <a:lnTo>
                  <a:pt x="23098" y="254585"/>
                </a:lnTo>
                <a:lnTo>
                  <a:pt x="49552" y="288826"/>
                </a:lnTo>
                <a:lnTo>
                  <a:pt x="83793" y="315280"/>
                </a:lnTo>
                <a:lnTo>
                  <a:pt x="124210" y="332335"/>
                </a:lnTo>
                <a:lnTo>
                  <a:pt x="169189" y="338378"/>
                </a:lnTo>
                <a:lnTo>
                  <a:pt x="214168" y="332335"/>
                </a:lnTo>
                <a:lnTo>
                  <a:pt x="254585" y="315280"/>
                </a:lnTo>
                <a:lnTo>
                  <a:pt x="288826" y="288826"/>
                </a:lnTo>
                <a:lnTo>
                  <a:pt x="315280" y="254585"/>
                </a:lnTo>
                <a:lnTo>
                  <a:pt x="332335" y="214168"/>
                </a:lnTo>
                <a:lnTo>
                  <a:pt x="338378" y="169189"/>
                </a:lnTo>
                <a:lnTo>
                  <a:pt x="332335" y="124210"/>
                </a:lnTo>
                <a:lnTo>
                  <a:pt x="315280" y="83793"/>
                </a:lnTo>
                <a:lnTo>
                  <a:pt x="288826" y="49552"/>
                </a:lnTo>
                <a:lnTo>
                  <a:pt x="254585" y="23098"/>
                </a:lnTo>
                <a:lnTo>
                  <a:pt x="214168" y="6043"/>
                </a:lnTo>
                <a:lnTo>
                  <a:pt x="169189" y="0"/>
                </a:lnTo>
                <a:close/>
              </a:path>
            </a:pathLst>
          </a:custGeom>
          <a:solidFill>
            <a:srgbClr val="4191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98">
            <a:extLst>
              <a:ext uri="{FF2B5EF4-FFF2-40B4-BE49-F238E27FC236}">
                <a16:creationId xmlns:a16="http://schemas.microsoft.com/office/drawing/2014/main" id="{422356EA-8DA6-DDE7-E236-D0A2A420C5F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8765920" y="4920068"/>
            <a:ext cx="223908" cy="1045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r>
              <a:rPr lang="es-ES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65C80BB6-758A-7189-1B92-CBBA79D78F7A}"/>
              </a:ext>
            </a:extLst>
          </p:cNvPr>
          <p:cNvSpPr txBox="1">
            <a:spLocks/>
          </p:cNvSpPr>
          <p:nvPr/>
        </p:nvSpPr>
        <p:spPr>
          <a:xfrm>
            <a:off x="796567" y="303002"/>
            <a:ext cx="107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300" b="1" i="0">
                <a:solidFill>
                  <a:srgbClr val="009E91"/>
                </a:solidFill>
                <a:latin typeface="Open Sans"/>
                <a:ea typeface="+mj-ea"/>
                <a:cs typeface="Open Sans"/>
              </a:defRPr>
            </a:lvl1pPr>
          </a:lstStyle>
          <a:p>
            <a:pPr marL="12700">
              <a:spcBef>
                <a:spcPts val="100"/>
              </a:spcBef>
              <a:tabLst>
                <a:tab pos="413384" algn="l"/>
              </a:tabLst>
            </a:pPr>
            <a:r>
              <a:rPr lang="es-ES" sz="1800" spc="-10" dirty="0">
                <a:solidFill>
                  <a:srgbClr val="475563"/>
                </a:solidFill>
              </a:rPr>
              <a:t>JAIME</a:t>
            </a:r>
            <a:endParaRPr lang="es-ES" sz="1800" dirty="0">
              <a:latin typeface="Acumin Pro ExtraCondensed"/>
              <a:cs typeface="Acumin Pro ExtraCondensed"/>
            </a:endParaRPr>
          </a:p>
        </p:txBody>
      </p:sp>
      <p:sp>
        <p:nvSpPr>
          <p:cNvPr id="39" name="object 43">
            <a:extLst>
              <a:ext uri="{FF2B5EF4-FFF2-40B4-BE49-F238E27FC236}">
                <a16:creationId xmlns:a16="http://schemas.microsoft.com/office/drawing/2014/main" id="{8E0FB5CB-8B86-91DD-7514-B94E149EF225}"/>
              </a:ext>
            </a:extLst>
          </p:cNvPr>
          <p:cNvSpPr txBox="1"/>
          <p:nvPr/>
        </p:nvSpPr>
        <p:spPr>
          <a:xfrm>
            <a:off x="291549" y="323693"/>
            <a:ext cx="39756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200" b="1" spc="45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01.</a:t>
            </a:r>
            <a:endParaRPr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0" name="object 122">
            <a:extLst>
              <a:ext uri="{FF2B5EF4-FFF2-40B4-BE49-F238E27FC236}">
                <a16:creationId xmlns:a16="http://schemas.microsoft.com/office/drawing/2014/main" id="{36003784-E27F-987B-C7EE-E4B41C4FE028}"/>
              </a:ext>
            </a:extLst>
          </p:cNvPr>
          <p:cNvGrpSpPr/>
          <p:nvPr/>
        </p:nvGrpSpPr>
        <p:grpSpPr>
          <a:xfrm>
            <a:off x="512622" y="2549005"/>
            <a:ext cx="998855" cy="59690"/>
            <a:chOff x="512622" y="2575509"/>
            <a:chExt cx="998855" cy="59690"/>
          </a:xfrm>
        </p:grpSpPr>
        <p:sp>
          <p:nvSpPr>
            <p:cNvPr id="41" name="object 123">
              <a:extLst>
                <a:ext uri="{FF2B5EF4-FFF2-40B4-BE49-F238E27FC236}">
                  <a16:creationId xmlns:a16="http://schemas.microsoft.com/office/drawing/2014/main" id="{CDF57585-222C-FA16-0CBA-9C4E6C4AD1F3}"/>
                </a:ext>
              </a:extLst>
            </p:cNvPr>
            <p:cNvSpPr/>
            <p:nvPr/>
          </p:nvSpPr>
          <p:spPr>
            <a:xfrm>
              <a:off x="512622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4">
              <a:extLst>
                <a:ext uri="{FF2B5EF4-FFF2-40B4-BE49-F238E27FC236}">
                  <a16:creationId xmlns:a16="http://schemas.microsoft.com/office/drawing/2014/main" id="{ED71A507-BCDE-7228-911E-9052875E74D3}"/>
                </a:ext>
              </a:extLst>
            </p:cNvPr>
            <p:cNvSpPr/>
            <p:nvPr/>
          </p:nvSpPr>
          <p:spPr>
            <a:xfrm>
              <a:off x="844956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56A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25">
              <a:extLst>
                <a:ext uri="{FF2B5EF4-FFF2-40B4-BE49-F238E27FC236}">
                  <a16:creationId xmlns:a16="http://schemas.microsoft.com/office/drawing/2014/main" id="{7F0A8E23-D369-ED5D-331E-0D93A3F31370}"/>
                </a:ext>
              </a:extLst>
            </p:cNvPr>
            <p:cNvSpPr/>
            <p:nvPr/>
          </p:nvSpPr>
          <p:spPr>
            <a:xfrm>
              <a:off x="1178598" y="2575509"/>
              <a:ext cx="332740" cy="59690"/>
            </a:xfrm>
            <a:custGeom>
              <a:avLst/>
              <a:gdLst/>
              <a:ahLst/>
              <a:cxnLst/>
              <a:rect l="l" t="t" r="r" b="b"/>
              <a:pathLst>
                <a:path w="332740" h="59689">
                  <a:moveTo>
                    <a:pt x="332346" y="0"/>
                  </a:moveTo>
                  <a:lnTo>
                    <a:pt x="0" y="0"/>
                  </a:lnTo>
                  <a:lnTo>
                    <a:pt x="0" y="59194"/>
                  </a:lnTo>
                  <a:lnTo>
                    <a:pt x="332346" y="59194"/>
                  </a:lnTo>
                  <a:lnTo>
                    <a:pt x="332346" y="0"/>
                  </a:lnTo>
                  <a:close/>
                </a:path>
              </a:pathLst>
            </a:custGeom>
            <a:solidFill>
              <a:srgbClr val="43A0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126">
            <a:extLst>
              <a:ext uri="{FF2B5EF4-FFF2-40B4-BE49-F238E27FC236}">
                <a16:creationId xmlns:a16="http://schemas.microsoft.com/office/drawing/2014/main" id="{244C7CE0-E9D5-F3F4-3B99-D919D2F47B7D}"/>
              </a:ext>
            </a:extLst>
          </p:cNvPr>
          <p:cNvSpPr txBox="1"/>
          <p:nvPr/>
        </p:nvSpPr>
        <p:spPr>
          <a:xfrm>
            <a:off x="499932" y="2196879"/>
            <a:ext cx="17396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5563"/>
                </a:solidFill>
                <a:latin typeface="Open Sans"/>
                <a:cs typeface="Open Sans"/>
              </a:rPr>
              <a:t>SITUACIONES</a:t>
            </a:r>
            <a:endParaRPr sz="1500" dirty="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2670</Words>
  <Application>Microsoft Macintosh PowerPoint</Application>
  <PresentationFormat>Personalizado</PresentationFormat>
  <Paragraphs>507</Paragraphs>
  <Slides>32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Acumin Pro ExtraCondensed</vt:lpstr>
      <vt:lpstr>Calibri</vt:lpstr>
      <vt:lpstr>Open Sans</vt:lpstr>
      <vt:lpstr>OpenSans-BoldItalic</vt:lpstr>
      <vt:lpstr>OpenSans-ExtraBold</vt:lpstr>
      <vt:lpstr>OpenSans-SemiBold</vt:lpstr>
      <vt:lpstr>OpenSans-SemiBold</vt:lpstr>
      <vt:lpstr>Times New Roman</vt:lpstr>
      <vt:lpstr>Office Theme</vt:lpstr>
      <vt:lpstr>FORMACIÓN FLASH</vt:lpstr>
      <vt:lpstr>FILIACIÓN COMITÉ CIENTÍFICO</vt:lpstr>
      <vt:lpstr>Presentación de PowerPoint</vt:lpstr>
      <vt:lpstr>SITUACIONES</vt:lpstr>
      <vt:lpstr>JAIME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OTRAS SITUACIONES</vt:lpstr>
      <vt:lpstr>OTRAS SITUACIONES</vt:lpstr>
      <vt:lpstr>OTRAS SITUACIONES</vt:lpstr>
      <vt:lpstr>OTRAS SITUACIONES</vt:lpstr>
      <vt:lpstr>OTRAS SITUACIONES</vt:lpstr>
      <vt:lpstr>OTRAS SITUACIONES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BLOQUE 3_Casos Clinicos_V2</dc:title>
  <dc:creator>Ana Isabel Chico Ballesteros</dc:creator>
  <cp:lastModifiedBy>Ana Nuñez</cp:lastModifiedBy>
  <cp:revision>8</cp:revision>
  <dcterms:created xsi:type="dcterms:W3CDTF">2022-04-22T07:24:12Z</dcterms:created>
  <dcterms:modified xsi:type="dcterms:W3CDTF">2022-05-20T10:59:47Z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2022-04-20T00:00:00Z</vt:filetime>
  </property>
  <property fmtid="{D5CDD505-2E9C-101B-9397-08002B2CF9AE}" pid="3" name="Creator">
    <vt:lpwstr>Adobe Illustrator 26.2 (Macintosh)</vt:lpwstr>
  </property>
  <property fmtid="{D5CDD505-2E9C-101B-9397-08002B2CF9AE}" pid="4" name="LastSaved">
    <vt:filetime>2022-04-22T00:00:00Z</vt:filetime>
  </property>
</Properties>
</file>